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77" r:id="rId2"/>
    <p:sldId id="292" r:id="rId3"/>
    <p:sldId id="257" r:id="rId4"/>
    <p:sldId id="278" r:id="rId5"/>
    <p:sldId id="293" r:id="rId6"/>
    <p:sldId id="294" r:id="rId7"/>
    <p:sldId id="282" r:id="rId8"/>
    <p:sldId id="283" r:id="rId9"/>
    <p:sldId id="295" r:id="rId10"/>
    <p:sldId id="284" r:id="rId11"/>
    <p:sldId id="285" r:id="rId12"/>
    <p:sldId id="303" r:id="rId13"/>
    <p:sldId id="302" r:id="rId14"/>
    <p:sldId id="304" r:id="rId15"/>
    <p:sldId id="305" r:id="rId16"/>
    <p:sldId id="300" r:id="rId17"/>
    <p:sldId id="306" r:id="rId18"/>
    <p:sldId id="307" r:id="rId19"/>
    <p:sldId id="308" r:id="rId20"/>
    <p:sldId id="309" r:id="rId21"/>
    <p:sldId id="299" r:id="rId22"/>
    <p:sldId id="310" r:id="rId23"/>
    <p:sldId id="297" r:id="rId24"/>
    <p:sldId id="296" r:id="rId25"/>
  </p:sldIdLst>
  <p:sldSz cx="9144000" cy="6858000" type="screen4x3"/>
  <p:notesSz cx="6858000" cy="9947275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CDFF"/>
    <a:srgbClr val="FBFBA7"/>
    <a:srgbClr val="A9DA74"/>
    <a:srgbClr val="FF3F3F"/>
    <a:srgbClr val="AEF07C"/>
    <a:srgbClr val="000066"/>
    <a:srgbClr val="FFCE33"/>
    <a:srgbClr val="CCECFF"/>
    <a:srgbClr val="652B91"/>
    <a:srgbClr val="91F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B8AC8A-B087-4B09-A31B-A439595FB2E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17F037-6CE5-4510-93D8-3C9AEC019B21}">
      <dgm:prSet phldrT="[Текст]" custT="1"/>
      <dgm:spPr>
        <a:solidFill>
          <a:schemeClr val="accent6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3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Политика в области качества</a:t>
          </a:r>
          <a:endParaRPr lang="ru-RU" sz="23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4B421F4-3DF6-4EFA-965C-C2E0FD64F818}" type="parTrans" cxnId="{BEFF0DE8-FF21-43CC-B327-B6C4DBD634D0}">
      <dgm:prSet/>
      <dgm:spPr/>
      <dgm:t>
        <a:bodyPr/>
        <a:lstStyle/>
        <a:p>
          <a:endParaRPr lang="ru-RU"/>
        </a:p>
      </dgm:t>
    </dgm:pt>
    <dgm:pt modelId="{5E29B32B-FB93-4EE1-8741-8651CE09239D}" type="sibTrans" cxnId="{BEFF0DE8-FF21-43CC-B327-B6C4DBD634D0}">
      <dgm:prSet/>
      <dgm:spPr/>
      <dgm:t>
        <a:bodyPr/>
        <a:lstStyle/>
        <a:p>
          <a:endParaRPr lang="ru-RU"/>
        </a:p>
      </dgm:t>
    </dgm:pt>
    <dgm:pt modelId="{B513DE9D-116B-44BC-B61E-B65B0987D767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marL="57150">
            <a:lnSpc>
              <a:spcPct val="90000"/>
            </a:lnSpc>
            <a:spcAft>
              <a:spcPct val="15000"/>
            </a:spcAft>
          </a:pP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Цели и задачи ДОУ 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(стратегические и оперативные)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2E8FD3C0-52B8-4AAB-A441-AA8E42C9AE43}" type="parTrans" cxnId="{D8A0026F-FC53-4685-B621-35F42C3569BF}">
      <dgm:prSet/>
      <dgm:spPr/>
      <dgm:t>
        <a:bodyPr/>
        <a:lstStyle/>
        <a:p>
          <a:endParaRPr lang="ru-RU"/>
        </a:p>
      </dgm:t>
    </dgm:pt>
    <dgm:pt modelId="{D7A68670-3102-4DED-9B9B-824BEFAAF076}" type="sibTrans" cxnId="{D8A0026F-FC53-4685-B621-35F42C3569BF}">
      <dgm:prSet/>
      <dgm:spPr/>
      <dgm:t>
        <a:bodyPr/>
        <a:lstStyle/>
        <a:p>
          <a:endParaRPr lang="ru-RU"/>
        </a:p>
      </dgm:t>
    </dgm:pt>
    <dgm:pt modelId="{D34B9AAE-64E1-4984-90D9-B5F9464C7457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marL="57150">
            <a:lnSpc>
              <a:spcPct val="90000"/>
            </a:lnSpc>
            <a:spcAft>
              <a:spcPct val="15000"/>
            </a:spcAft>
          </a:pP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Миссия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FC653279-2949-45B8-8608-E177BC0B5DD8}" type="parTrans" cxnId="{FC5BBAF0-D1FE-48A3-9936-A45997F15262}">
      <dgm:prSet/>
      <dgm:spPr/>
    </dgm:pt>
    <dgm:pt modelId="{A8D90A4E-0E2D-4C23-8623-042042606871}" type="sibTrans" cxnId="{FC5BBAF0-D1FE-48A3-9936-A45997F15262}">
      <dgm:prSet/>
      <dgm:spPr/>
    </dgm:pt>
    <dgm:pt modelId="{7A1BA01E-6B3A-444C-849A-AA00B1A85FC9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marL="57150">
            <a:lnSpc>
              <a:spcPct val="90000"/>
            </a:lnSpc>
            <a:spcAft>
              <a:spcPct val="15000"/>
            </a:spcAft>
          </a:pP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Принципы   и  ценности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CE5CFD50-611F-4DC3-A15A-52C37294C3F3}" type="parTrans" cxnId="{36A64F1B-DAA6-4482-B266-A65A2ABE516A}">
      <dgm:prSet/>
      <dgm:spPr/>
    </dgm:pt>
    <dgm:pt modelId="{494A54EC-8D1E-4AE7-AE65-B105B03F3092}" type="sibTrans" cxnId="{36A64F1B-DAA6-4482-B266-A65A2ABE516A}">
      <dgm:prSet/>
      <dgm:spPr/>
    </dgm:pt>
    <dgm:pt modelId="{B850C04F-E82C-4DA6-83CA-6D4475A0C429}" type="pres">
      <dgm:prSet presAssocID="{6CB8AC8A-B087-4B09-A31B-A439595FB2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C01B79-D18C-4B9B-B90D-F2D46AFFECC3}" type="pres">
      <dgm:prSet presAssocID="{8317F037-6CE5-4510-93D8-3C9AEC019B21}" presName="linNode" presStyleCnt="0"/>
      <dgm:spPr/>
    </dgm:pt>
    <dgm:pt modelId="{557C5894-223E-462D-A5F5-4197A6242F19}" type="pres">
      <dgm:prSet presAssocID="{8317F037-6CE5-4510-93D8-3C9AEC019B21}" presName="parentText" presStyleLbl="node1" presStyleIdx="0" presStyleCnt="1" custScaleX="1075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F1CBE-42D4-4B12-AD5D-0751BFEA92A6}" type="pres">
      <dgm:prSet presAssocID="{8317F037-6CE5-4510-93D8-3C9AEC019B21}" presName="descendantText" presStyleLbl="alignAccFollowNode1" presStyleIdx="0" presStyleCnt="1" custScaleY="125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FBBBA4-BA5A-4057-B549-BCDCAD1563AD}" type="presOf" srcId="{B513DE9D-116B-44BC-B61E-B65B0987D767}" destId="{D55F1CBE-42D4-4B12-AD5D-0751BFEA92A6}" srcOrd="0" destOrd="0" presId="urn:microsoft.com/office/officeart/2005/8/layout/vList5"/>
    <dgm:cxn modelId="{2729DB54-53F3-483B-8A33-3619A40F0DE7}" type="presOf" srcId="{8317F037-6CE5-4510-93D8-3C9AEC019B21}" destId="{557C5894-223E-462D-A5F5-4197A6242F19}" srcOrd="0" destOrd="0" presId="urn:microsoft.com/office/officeart/2005/8/layout/vList5"/>
    <dgm:cxn modelId="{D8A0026F-FC53-4685-B621-35F42C3569BF}" srcId="{8317F037-6CE5-4510-93D8-3C9AEC019B21}" destId="{B513DE9D-116B-44BC-B61E-B65B0987D767}" srcOrd="0" destOrd="0" parTransId="{2E8FD3C0-52B8-4AAB-A441-AA8E42C9AE43}" sibTransId="{D7A68670-3102-4DED-9B9B-824BEFAAF076}"/>
    <dgm:cxn modelId="{FC5BBAF0-D1FE-48A3-9936-A45997F15262}" srcId="{8317F037-6CE5-4510-93D8-3C9AEC019B21}" destId="{D34B9AAE-64E1-4984-90D9-B5F9464C7457}" srcOrd="1" destOrd="0" parTransId="{FC653279-2949-45B8-8608-E177BC0B5DD8}" sibTransId="{A8D90A4E-0E2D-4C23-8623-042042606871}"/>
    <dgm:cxn modelId="{962A504B-F66E-47E2-99AF-FB3E2CDA5E1F}" type="presOf" srcId="{7A1BA01E-6B3A-444C-849A-AA00B1A85FC9}" destId="{D55F1CBE-42D4-4B12-AD5D-0751BFEA92A6}" srcOrd="0" destOrd="2" presId="urn:microsoft.com/office/officeart/2005/8/layout/vList5"/>
    <dgm:cxn modelId="{D2409355-81F4-4ACD-BCB9-00DC155AC8BE}" type="presOf" srcId="{6CB8AC8A-B087-4B09-A31B-A439595FB2EA}" destId="{B850C04F-E82C-4DA6-83CA-6D4475A0C429}" srcOrd="0" destOrd="0" presId="urn:microsoft.com/office/officeart/2005/8/layout/vList5"/>
    <dgm:cxn modelId="{BEFF0DE8-FF21-43CC-B327-B6C4DBD634D0}" srcId="{6CB8AC8A-B087-4B09-A31B-A439595FB2EA}" destId="{8317F037-6CE5-4510-93D8-3C9AEC019B21}" srcOrd="0" destOrd="0" parTransId="{24B421F4-3DF6-4EFA-965C-C2E0FD64F818}" sibTransId="{5E29B32B-FB93-4EE1-8741-8651CE09239D}"/>
    <dgm:cxn modelId="{A908BA25-F85A-4241-8031-09CD2B233019}" type="presOf" srcId="{D34B9AAE-64E1-4984-90D9-B5F9464C7457}" destId="{D55F1CBE-42D4-4B12-AD5D-0751BFEA92A6}" srcOrd="0" destOrd="1" presId="urn:microsoft.com/office/officeart/2005/8/layout/vList5"/>
    <dgm:cxn modelId="{36A64F1B-DAA6-4482-B266-A65A2ABE516A}" srcId="{8317F037-6CE5-4510-93D8-3C9AEC019B21}" destId="{7A1BA01E-6B3A-444C-849A-AA00B1A85FC9}" srcOrd="2" destOrd="0" parTransId="{CE5CFD50-611F-4DC3-A15A-52C37294C3F3}" sibTransId="{494A54EC-8D1E-4AE7-AE65-B105B03F3092}"/>
    <dgm:cxn modelId="{7BFC79A3-5F96-4530-A659-2AEC820E7A00}" type="presParOf" srcId="{B850C04F-E82C-4DA6-83CA-6D4475A0C429}" destId="{66C01B79-D18C-4B9B-B90D-F2D46AFFECC3}" srcOrd="0" destOrd="0" presId="urn:microsoft.com/office/officeart/2005/8/layout/vList5"/>
    <dgm:cxn modelId="{50712CB8-E12A-4D58-B406-319F52DC11CF}" type="presParOf" srcId="{66C01B79-D18C-4B9B-B90D-F2D46AFFECC3}" destId="{557C5894-223E-462D-A5F5-4197A6242F19}" srcOrd="0" destOrd="0" presId="urn:microsoft.com/office/officeart/2005/8/layout/vList5"/>
    <dgm:cxn modelId="{0AF4E87A-A3DF-4AB3-B37A-7BA71B561D5A}" type="presParOf" srcId="{66C01B79-D18C-4B9B-B90D-F2D46AFFECC3}" destId="{D55F1CBE-42D4-4B12-AD5D-0751BFEA92A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B8AC8A-B087-4B09-A31B-A439595FB2E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2E227A-D7E9-43B3-9E7E-1AE13CB94CB8}">
      <dgm:prSet phldrT="[Текст]" custT="1"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3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Планирование качества</a:t>
          </a:r>
          <a:endParaRPr lang="ru-RU" sz="23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85B1B9F-44CF-4A1B-A15A-609822BCFFDE}" type="parTrans" cxnId="{392171E1-F71B-46D8-ABA1-12447602E75C}">
      <dgm:prSet/>
      <dgm:spPr/>
      <dgm:t>
        <a:bodyPr/>
        <a:lstStyle/>
        <a:p>
          <a:endParaRPr lang="ru-RU"/>
        </a:p>
      </dgm:t>
    </dgm:pt>
    <dgm:pt modelId="{3F56B941-5BC7-4863-8D77-5581C0318603}" type="sibTrans" cxnId="{392171E1-F71B-46D8-ABA1-12447602E75C}">
      <dgm:prSet/>
      <dgm:spPr/>
      <dgm:t>
        <a:bodyPr/>
        <a:lstStyle/>
        <a:p>
          <a:endParaRPr lang="ru-RU"/>
        </a:p>
      </dgm:t>
    </dgm:pt>
    <dgm:pt modelId="{AD1174FE-27F8-428A-9796-04006AAD5E86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Изучение потребностей и нужд потребителей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4F5252FF-0AA1-4389-BF3E-BB7D82704AB2}" type="parTrans" cxnId="{D86E34EE-3EDB-4207-AFAA-E3AD9304AEC8}">
      <dgm:prSet/>
      <dgm:spPr/>
      <dgm:t>
        <a:bodyPr/>
        <a:lstStyle/>
        <a:p>
          <a:endParaRPr lang="ru-RU"/>
        </a:p>
      </dgm:t>
    </dgm:pt>
    <dgm:pt modelId="{24BA2A70-EF0C-486A-B1F0-4FF5442811FB}" type="sibTrans" cxnId="{D86E34EE-3EDB-4207-AFAA-E3AD9304AEC8}">
      <dgm:prSet/>
      <dgm:spPr/>
      <dgm:t>
        <a:bodyPr/>
        <a:lstStyle/>
        <a:p>
          <a:endParaRPr lang="ru-RU"/>
        </a:p>
      </dgm:t>
    </dgm:pt>
    <dgm:pt modelId="{AA931952-FC9C-4BA8-A1B4-A727DE101E26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Мероприятия по планированию качества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образоват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. услуг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B4A77CCA-A121-452B-ADBE-1F6D51A4A970}" type="parTrans" cxnId="{4E87D431-B48A-44F3-A201-6D75EEF9D036}">
      <dgm:prSet/>
      <dgm:spPr/>
      <dgm:t>
        <a:bodyPr/>
        <a:lstStyle/>
        <a:p>
          <a:endParaRPr lang="ru-RU"/>
        </a:p>
      </dgm:t>
    </dgm:pt>
    <dgm:pt modelId="{54149913-B447-4390-90DB-CD9C3EB02585}" type="sibTrans" cxnId="{4E87D431-B48A-44F3-A201-6D75EEF9D036}">
      <dgm:prSet/>
      <dgm:spPr/>
      <dgm:t>
        <a:bodyPr/>
        <a:lstStyle/>
        <a:p>
          <a:endParaRPr lang="ru-RU"/>
        </a:p>
      </dgm:t>
    </dgm:pt>
    <dgm:pt modelId="{BCCC8B4B-A460-4102-80BF-45004E53B725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Подготовка плана по качеству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88D9D077-0C5A-4A77-8F89-AE740995D0F7}" type="parTrans" cxnId="{88427D57-2F09-4676-BA74-9F4C5F448F37}">
      <dgm:prSet/>
      <dgm:spPr/>
      <dgm:t>
        <a:bodyPr/>
        <a:lstStyle/>
        <a:p>
          <a:endParaRPr lang="ru-RU"/>
        </a:p>
      </dgm:t>
    </dgm:pt>
    <dgm:pt modelId="{A03E141E-5D09-43DD-B0C6-6BF9639E5A27}" type="sibTrans" cxnId="{88427D57-2F09-4676-BA74-9F4C5F448F37}">
      <dgm:prSet/>
      <dgm:spPr/>
      <dgm:t>
        <a:bodyPr/>
        <a:lstStyle/>
        <a:p>
          <a:endParaRPr lang="ru-RU"/>
        </a:p>
      </dgm:t>
    </dgm:pt>
    <dgm:pt modelId="{A3ABB0BF-6AE8-4452-9DCC-4245990E460C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Выработка основных положений по улучшению качества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182C636A-007B-4BEE-8D46-0B744308E860}" type="parTrans" cxnId="{58936ABE-052C-4FE8-862E-52F37DDCCBCC}">
      <dgm:prSet/>
      <dgm:spPr/>
      <dgm:t>
        <a:bodyPr/>
        <a:lstStyle/>
        <a:p>
          <a:endParaRPr lang="ru-RU"/>
        </a:p>
      </dgm:t>
    </dgm:pt>
    <dgm:pt modelId="{C0E405B5-1BB4-4C1A-8272-5D9FBFD6A063}" type="sibTrans" cxnId="{58936ABE-052C-4FE8-862E-52F37DDCCBCC}">
      <dgm:prSet/>
      <dgm:spPr/>
      <dgm:t>
        <a:bodyPr/>
        <a:lstStyle/>
        <a:p>
          <a:endParaRPr lang="ru-RU"/>
        </a:p>
      </dgm:t>
    </dgm:pt>
    <dgm:pt modelId="{B850C04F-E82C-4DA6-83CA-6D4475A0C429}" type="pres">
      <dgm:prSet presAssocID="{6CB8AC8A-B087-4B09-A31B-A439595FB2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48E46D-2FDE-4C46-AE22-59EEE65D27E4}" type="pres">
      <dgm:prSet presAssocID="{AC2E227A-D7E9-43B3-9E7E-1AE13CB94CB8}" presName="linNode" presStyleCnt="0"/>
      <dgm:spPr/>
    </dgm:pt>
    <dgm:pt modelId="{2D2FE370-388B-440B-8345-535AD721D1DC}" type="pres">
      <dgm:prSet presAssocID="{AC2E227A-D7E9-43B3-9E7E-1AE13CB94CB8}" presName="parentText" presStyleLbl="node1" presStyleIdx="0" presStyleCnt="1" custScaleX="107513" custLinFactNeighborX="-1410" custLinFactNeighborY="-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CBF5F1-8573-41D9-9C0E-339B44C293EE}" type="pres">
      <dgm:prSet presAssocID="{AC2E227A-D7E9-43B3-9E7E-1AE13CB94CB8}" presName="descendantText" presStyleLbl="alignAccFollowNode1" presStyleIdx="0" presStyleCnt="1" custScaleY="1242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3697DC-7174-4A0D-BB5F-A6549779C690}" type="presOf" srcId="{6CB8AC8A-B087-4B09-A31B-A439595FB2EA}" destId="{B850C04F-E82C-4DA6-83CA-6D4475A0C429}" srcOrd="0" destOrd="0" presId="urn:microsoft.com/office/officeart/2005/8/layout/vList5"/>
    <dgm:cxn modelId="{D86E34EE-3EDB-4207-AFAA-E3AD9304AEC8}" srcId="{AC2E227A-D7E9-43B3-9E7E-1AE13CB94CB8}" destId="{AD1174FE-27F8-428A-9796-04006AAD5E86}" srcOrd="0" destOrd="0" parTransId="{4F5252FF-0AA1-4389-BF3E-BB7D82704AB2}" sibTransId="{24BA2A70-EF0C-486A-B1F0-4FF5442811FB}"/>
    <dgm:cxn modelId="{392171E1-F71B-46D8-ABA1-12447602E75C}" srcId="{6CB8AC8A-B087-4B09-A31B-A439595FB2EA}" destId="{AC2E227A-D7E9-43B3-9E7E-1AE13CB94CB8}" srcOrd="0" destOrd="0" parTransId="{C85B1B9F-44CF-4A1B-A15A-609822BCFFDE}" sibTransId="{3F56B941-5BC7-4863-8D77-5581C0318603}"/>
    <dgm:cxn modelId="{3B7C50F1-B79A-45C8-80ED-AFDC6BEAE6A1}" type="presOf" srcId="{A3ABB0BF-6AE8-4452-9DCC-4245990E460C}" destId="{E8CBF5F1-8573-41D9-9C0E-339B44C293EE}" srcOrd="0" destOrd="3" presId="urn:microsoft.com/office/officeart/2005/8/layout/vList5"/>
    <dgm:cxn modelId="{88427D57-2F09-4676-BA74-9F4C5F448F37}" srcId="{AC2E227A-D7E9-43B3-9E7E-1AE13CB94CB8}" destId="{BCCC8B4B-A460-4102-80BF-45004E53B725}" srcOrd="2" destOrd="0" parTransId="{88D9D077-0C5A-4A77-8F89-AE740995D0F7}" sibTransId="{A03E141E-5D09-43DD-B0C6-6BF9639E5A27}"/>
    <dgm:cxn modelId="{0399F95B-441C-4A52-A1FE-60C55B97FA2B}" type="presOf" srcId="{AD1174FE-27F8-428A-9796-04006AAD5E86}" destId="{E8CBF5F1-8573-41D9-9C0E-339B44C293EE}" srcOrd="0" destOrd="0" presId="urn:microsoft.com/office/officeart/2005/8/layout/vList5"/>
    <dgm:cxn modelId="{4E87D431-B48A-44F3-A201-6D75EEF9D036}" srcId="{AC2E227A-D7E9-43B3-9E7E-1AE13CB94CB8}" destId="{AA931952-FC9C-4BA8-A1B4-A727DE101E26}" srcOrd="1" destOrd="0" parTransId="{B4A77CCA-A121-452B-ADBE-1F6D51A4A970}" sibTransId="{54149913-B447-4390-90DB-CD9C3EB02585}"/>
    <dgm:cxn modelId="{2E1ECDF5-2B5C-4324-90F3-DC7751329062}" type="presOf" srcId="{AC2E227A-D7E9-43B3-9E7E-1AE13CB94CB8}" destId="{2D2FE370-388B-440B-8345-535AD721D1DC}" srcOrd="0" destOrd="0" presId="urn:microsoft.com/office/officeart/2005/8/layout/vList5"/>
    <dgm:cxn modelId="{58936ABE-052C-4FE8-862E-52F37DDCCBCC}" srcId="{AC2E227A-D7E9-43B3-9E7E-1AE13CB94CB8}" destId="{A3ABB0BF-6AE8-4452-9DCC-4245990E460C}" srcOrd="3" destOrd="0" parTransId="{182C636A-007B-4BEE-8D46-0B744308E860}" sibTransId="{C0E405B5-1BB4-4C1A-8272-5D9FBFD6A063}"/>
    <dgm:cxn modelId="{1A6ACA29-0284-4A8B-86B7-5DDD81ACBD5B}" type="presOf" srcId="{AA931952-FC9C-4BA8-A1B4-A727DE101E26}" destId="{E8CBF5F1-8573-41D9-9C0E-339B44C293EE}" srcOrd="0" destOrd="1" presId="urn:microsoft.com/office/officeart/2005/8/layout/vList5"/>
    <dgm:cxn modelId="{673940A7-8EA1-4BF8-95FD-BF37963B9837}" type="presOf" srcId="{BCCC8B4B-A460-4102-80BF-45004E53B725}" destId="{E8CBF5F1-8573-41D9-9C0E-339B44C293EE}" srcOrd="0" destOrd="2" presId="urn:microsoft.com/office/officeart/2005/8/layout/vList5"/>
    <dgm:cxn modelId="{520D070F-4892-48F2-93DB-61DF6EEA35AF}" type="presParOf" srcId="{B850C04F-E82C-4DA6-83CA-6D4475A0C429}" destId="{BC48E46D-2FDE-4C46-AE22-59EEE65D27E4}" srcOrd="0" destOrd="0" presId="urn:microsoft.com/office/officeart/2005/8/layout/vList5"/>
    <dgm:cxn modelId="{0C7598A7-49DB-4BEB-B1DF-3CD6F155ED09}" type="presParOf" srcId="{BC48E46D-2FDE-4C46-AE22-59EEE65D27E4}" destId="{2D2FE370-388B-440B-8345-535AD721D1DC}" srcOrd="0" destOrd="0" presId="urn:microsoft.com/office/officeart/2005/8/layout/vList5"/>
    <dgm:cxn modelId="{F5D6C0A8-B90B-4E5F-A9D7-9927915A55E1}" type="presParOf" srcId="{BC48E46D-2FDE-4C46-AE22-59EEE65D27E4}" destId="{E8CBF5F1-8573-41D9-9C0E-339B44C293E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B8AC8A-B087-4B09-A31B-A439595FB2E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6BB976-DA48-438D-8891-FA6D7B85714D}">
      <dgm:prSet phldrT="[Текст]" custT="1"/>
      <dgm:spPr>
        <a:solidFill>
          <a:schemeClr val="accent3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3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Управление качеством</a:t>
          </a:r>
          <a:endParaRPr lang="ru-RU" sz="23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480A3A-891C-41FD-A6B8-577116B419FA}" type="parTrans" cxnId="{21080081-AD63-4113-ACC5-6F3D7EAFBAC1}">
      <dgm:prSet/>
      <dgm:spPr/>
      <dgm:t>
        <a:bodyPr/>
        <a:lstStyle/>
        <a:p>
          <a:endParaRPr lang="ru-RU"/>
        </a:p>
      </dgm:t>
    </dgm:pt>
    <dgm:pt modelId="{C03D6F55-E512-4659-92B4-7F8E08AB166F}" type="sibTrans" cxnId="{21080081-AD63-4113-ACC5-6F3D7EAFBAC1}">
      <dgm:prSet/>
      <dgm:spPr/>
      <dgm:t>
        <a:bodyPr/>
        <a:lstStyle/>
        <a:p>
          <a:endParaRPr lang="ru-RU"/>
        </a:p>
      </dgm:t>
    </dgm:pt>
    <dgm:pt modelId="{8B9DBB89-F2F3-42A4-BF19-6A641225DAE0}">
      <dgm:prSet phldrT="[Текст]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Деятельность по выполнению требований к качеству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CDCA996-4112-4062-B340-FF105CCDBB8F}" type="parTrans" cxnId="{AAE1445E-0FB5-4D62-9D05-913D2E82000C}">
      <dgm:prSet/>
      <dgm:spPr/>
      <dgm:t>
        <a:bodyPr/>
        <a:lstStyle/>
        <a:p>
          <a:endParaRPr lang="ru-RU"/>
        </a:p>
      </dgm:t>
    </dgm:pt>
    <dgm:pt modelId="{72A39BFF-1577-4DCE-88F5-2B197FD410E4}" type="sibTrans" cxnId="{AAE1445E-0FB5-4D62-9D05-913D2E82000C}">
      <dgm:prSet/>
      <dgm:spPr/>
      <dgm:t>
        <a:bodyPr/>
        <a:lstStyle/>
        <a:p>
          <a:endParaRPr lang="ru-RU"/>
        </a:p>
      </dgm:t>
    </dgm:pt>
    <dgm:pt modelId="{C8FB4A42-52B2-4215-8022-CE50B0DCE0B2}">
      <dgm:prSet phldrT="[Текст]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Исключение несоответствий и проблем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D628D9-2A49-4006-B842-DFCD7169A316}" type="parTrans" cxnId="{A4F7F8BA-BDF6-40C0-9A79-47E890D3A330}">
      <dgm:prSet/>
      <dgm:spPr/>
      <dgm:t>
        <a:bodyPr/>
        <a:lstStyle/>
        <a:p>
          <a:endParaRPr lang="ru-RU"/>
        </a:p>
      </dgm:t>
    </dgm:pt>
    <dgm:pt modelId="{16AA77E3-EBDA-4D01-A4C7-A793F7E90196}" type="sibTrans" cxnId="{A4F7F8BA-BDF6-40C0-9A79-47E890D3A330}">
      <dgm:prSet/>
      <dgm:spPr/>
      <dgm:t>
        <a:bodyPr/>
        <a:lstStyle/>
        <a:p>
          <a:endParaRPr lang="ru-RU"/>
        </a:p>
      </dgm:t>
    </dgm:pt>
    <dgm:pt modelId="{B850C04F-E82C-4DA6-83CA-6D4475A0C429}" type="pres">
      <dgm:prSet presAssocID="{6CB8AC8A-B087-4B09-A31B-A439595FB2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38571A-1E32-48DD-B358-7317836AC3FA}" type="pres">
      <dgm:prSet presAssocID="{0C6BB976-DA48-438D-8891-FA6D7B85714D}" presName="linNode" presStyleCnt="0"/>
      <dgm:spPr/>
    </dgm:pt>
    <dgm:pt modelId="{6838E82B-DED1-4554-8E1D-086EF978BEF6}" type="pres">
      <dgm:prSet presAssocID="{0C6BB976-DA48-438D-8891-FA6D7B85714D}" presName="parentText" presStyleLbl="node1" presStyleIdx="0" presStyleCnt="1" custScaleX="1079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552CE7-3805-4865-849F-121729AA3579}" type="pres">
      <dgm:prSet presAssocID="{0C6BB976-DA48-438D-8891-FA6D7B85714D}" presName="descendantText" presStyleLbl="alignAccFollowNode1" presStyleIdx="0" presStyleCnt="1" custScaleY="125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F46F29-696C-4B87-9FAF-788A92505CD8}" type="presOf" srcId="{8B9DBB89-F2F3-42A4-BF19-6A641225DAE0}" destId="{7E552CE7-3805-4865-849F-121729AA3579}" srcOrd="0" destOrd="0" presId="urn:microsoft.com/office/officeart/2005/8/layout/vList5"/>
    <dgm:cxn modelId="{A4F7F8BA-BDF6-40C0-9A79-47E890D3A330}" srcId="{0C6BB976-DA48-438D-8891-FA6D7B85714D}" destId="{C8FB4A42-52B2-4215-8022-CE50B0DCE0B2}" srcOrd="1" destOrd="0" parTransId="{ABD628D9-2A49-4006-B842-DFCD7169A316}" sibTransId="{16AA77E3-EBDA-4D01-A4C7-A793F7E90196}"/>
    <dgm:cxn modelId="{D7FDCB72-C38A-4AB7-A626-0037C4142FBA}" type="presOf" srcId="{0C6BB976-DA48-438D-8891-FA6D7B85714D}" destId="{6838E82B-DED1-4554-8E1D-086EF978BEF6}" srcOrd="0" destOrd="0" presId="urn:microsoft.com/office/officeart/2005/8/layout/vList5"/>
    <dgm:cxn modelId="{87901F86-7EE4-4287-80AF-AB37A1C84AE3}" type="presOf" srcId="{C8FB4A42-52B2-4215-8022-CE50B0DCE0B2}" destId="{7E552CE7-3805-4865-849F-121729AA3579}" srcOrd="0" destOrd="1" presId="urn:microsoft.com/office/officeart/2005/8/layout/vList5"/>
    <dgm:cxn modelId="{21080081-AD63-4113-ACC5-6F3D7EAFBAC1}" srcId="{6CB8AC8A-B087-4B09-A31B-A439595FB2EA}" destId="{0C6BB976-DA48-438D-8891-FA6D7B85714D}" srcOrd="0" destOrd="0" parTransId="{12480A3A-891C-41FD-A6B8-577116B419FA}" sibTransId="{C03D6F55-E512-4659-92B4-7F8E08AB166F}"/>
    <dgm:cxn modelId="{AAE1445E-0FB5-4D62-9D05-913D2E82000C}" srcId="{0C6BB976-DA48-438D-8891-FA6D7B85714D}" destId="{8B9DBB89-F2F3-42A4-BF19-6A641225DAE0}" srcOrd="0" destOrd="0" parTransId="{9CDCA996-4112-4062-B340-FF105CCDBB8F}" sibTransId="{72A39BFF-1577-4DCE-88F5-2B197FD410E4}"/>
    <dgm:cxn modelId="{CFB7D0D3-F3EB-4A43-AA6A-15CB8B191841}" type="presOf" srcId="{6CB8AC8A-B087-4B09-A31B-A439595FB2EA}" destId="{B850C04F-E82C-4DA6-83CA-6D4475A0C429}" srcOrd="0" destOrd="0" presId="urn:microsoft.com/office/officeart/2005/8/layout/vList5"/>
    <dgm:cxn modelId="{75207735-4CA5-4420-84E7-E0D8777BAB9C}" type="presParOf" srcId="{B850C04F-E82C-4DA6-83CA-6D4475A0C429}" destId="{0C38571A-1E32-48DD-B358-7317836AC3FA}" srcOrd="0" destOrd="0" presId="urn:microsoft.com/office/officeart/2005/8/layout/vList5"/>
    <dgm:cxn modelId="{FE1BC196-B1DB-41A5-8805-08D5B5EE37B4}" type="presParOf" srcId="{0C38571A-1E32-48DD-B358-7317836AC3FA}" destId="{6838E82B-DED1-4554-8E1D-086EF978BEF6}" srcOrd="0" destOrd="0" presId="urn:microsoft.com/office/officeart/2005/8/layout/vList5"/>
    <dgm:cxn modelId="{DE6BB265-E15E-45CF-8083-48A823E5572A}" type="presParOf" srcId="{0C38571A-1E32-48DD-B358-7317836AC3FA}" destId="{7E552CE7-3805-4865-849F-121729AA357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B8AC8A-B087-4B09-A31B-A439595FB2E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678A0A-ADEA-4962-B19F-253170F4067F}">
      <dgm:prSet phldrT="[Текст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Принятие системных мер для создания уверенности  в выполнении требований качества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FC252D7B-3138-4F33-B8F2-702A58B8CCDF}" type="parTrans" cxnId="{74269D71-D05A-4653-8310-AF66E3F12EFE}">
      <dgm:prSet/>
      <dgm:spPr/>
      <dgm:t>
        <a:bodyPr/>
        <a:lstStyle/>
        <a:p>
          <a:endParaRPr lang="ru-RU"/>
        </a:p>
      </dgm:t>
    </dgm:pt>
    <dgm:pt modelId="{A605EE75-FAB5-4EB7-B523-5BDFB2433B46}" type="sibTrans" cxnId="{74269D71-D05A-4653-8310-AF66E3F12EFE}">
      <dgm:prSet/>
      <dgm:spPr/>
      <dgm:t>
        <a:bodyPr/>
        <a:lstStyle/>
        <a:p>
          <a:endParaRPr lang="ru-RU"/>
        </a:p>
      </dgm:t>
    </dgm:pt>
    <dgm:pt modelId="{7A54CDE8-3B88-417F-BA89-3A57C0E575F6}">
      <dgm:prSet phldrT="[Текст]" custT="1"/>
      <dgm:spPr>
        <a:solidFill>
          <a:schemeClr val="accent2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3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Обеспечение качества</a:t>
          </a:r>
          <a:endParaRPr lang="ru-RU" sz="23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4F4E79-D657-4301-844F-45061C44AB81}" type="parTrans" cxnId="{19379A16-C807-4656-AD7F-663B8E2F28B4}">
      <dgm:prSet/>
      <dgm:spPr/>
      <dgm:t>
        <a:bodyPr/>
        <a:lstStyle/>
        <a:p>
          <a:endParaRPr lang="ru-RU"/>
        </a:p>
      </dgm:t>
    </dgm:pt>
    <dgm:pt modelId="{BCEDD706-9434-4E10-9502-566439D39599}" type="sibTrans" cxnId="{19379A16-C807-4656-AD7F-663B8E2F28B4}">
      <dgm:prSet/>
      <dgm:spPr/>
      <dgm:t>
        <a:bodyPr/>
        <a:lstStyle/>
        <a:p>
          <a:endParaRPr lang="ru-RU"/>
        </a:p>
      </dgm:t>
    </dgm:pt>
    <dgm:pt modelId="{B850C04F-E82C-4DA6-83CA-6D4475A0C429}" type="pres">
      <dgm:prSet presAssocID="{6CB8AC8A-B087-4B09-A31B-A439595FB2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A79CB6-C8F8-4F26-9A54-1F7BC11B1C9E}" type="pres">
      <dgm:prSet presAssocID="{7A54CDE8-3B88-417F-BA89-3A57C0E575F6}" presName="linNode" presStyleCnt="0"/>
      <dgm:spPr/>
    </dgm:pt>
    <dgm:pt modelId="{0A706731-57E4-4BB8-8A32-79FA3A38B4DB}" type="pres">
      <dgm:prSet presAssocID="{7A54CDE8-3B88-417F-BA89-3A57C0E575F6}" presName="parentText" presStyleLbl="node1" presStyleIdx="0" presStyleCnt="1" custScaleX="1075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95198A-AE4E-417B-9B46-FF4DC115E67A}" type="pres">
      <dgm:prSet presAssocID="{7A54CDE8-3B88-417F-BA89-3A57C0E575F6}" presName="descendantText" presStyleLbl="alignAccFollowNode1" presStyleIdx="0" presStyleCnt="1" custScaleY="125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D0EF71-4148-41CB-AC75-227D58105604}" type="presOf" srcId="{6CB8AC8A-B087-4B09-A31B-A439595FB2EA}" destId="{B850C04F-E82C-4DA6-83CA-6D4475A0C429}" srcOrd="0" destOrd="0" presId="urn:microsoft.com/office/officeart/2005/8/layout/vList5"/>
    <dgm:cxn modelId="{E0D2EB61-ACF4-4784-AC09-1F5C974A733B}" type="presOf" srcId="{7A54CDE8-3B88-417F-BA89-3A57C0E575F6}" destId="{0A706731-57E4-4BB8-8A32-79FA3A38B4DB}" srcOrd="0" destOrd="0" presId="urn:microsoft.com/office/officeart/2005/8/layout/vList5"/>
    <dgm:cxn modelId="{74269D71-D05A-4653-8310-AF66E3F12EFE}" srcId="{7A54CDE8-3B88-417F-BA89-3A57C0E575F6}" destId="{88678A0A-ADEA-4962-B19F-253170F4067F}" srcOrd="0" destOrd="0" parTransId="{FC252D7B-3138-4F33-B8F2-702A58B8CCDF}" sibTransId="{A605EE75-FAB5-4EB7-B523-5BDFB2433B46}"/>
    <dgm:cxn modelId="{BADC5D4B-183E-4113-BFFB-6923E9DB8501}" type="presOf" srcId="{88678A0A-ADEA-4962-B19F-253170F4067F}" destId="{1395198A-AE4E-417B-9B46-FF4DC115E67A}" srcOrd="0" destOrd="0" presId="urn:microsoft.com/office/officeart/2005/8/layout/vList5"/>
    <dgm:cxn modelId="{19379A16-C807-4656-AD7F-663B8E2F28B4}" srcId="{6CB8AC8A-B087-4B09-A31B-A439595FB2EA}" destId="{7A54CDE8-3B88-417F-BA89-3A57C0E575F6}" srcOrd="0" destOrd="0" parTransId="{9A4F4E79-D657-4301-844F-45061C44AB81}" sibTransId="{BCEDD706-9434-4E10-9502-566439D39599}"/>
    <dgm:cxn modelId="{8FDD8B2F-B599-457E-94D4-994579145B30}" type="presParOf" srcId="{B850C04F-E82C-4DA6-83CA-6D4475A0C429}" destId="{76A79CB6-C8F8-4F26-9A54-1F7BC11B1C9E}" srcOrd="0" destOrd="0" presId="urn:microsoft.com/office/officeart/2005/8/layout/vList5"/>
    <dgm:cxn modelId="{82E4C457-5B1F-426B-AB48-D0A7B90B77E6}" type="presParOf" srcId="{76A79CB6-C8F8-4F26-9A54-1F7BC11B1C9E}" destId="{0A706731-57E4-4BB8-8A32-79FA3A38B4DB}" srcOrd="0" destOrd="0" presId="urn:microsoft.com/office/officeart/2005/8/layout/vList5"/>
    <dgm:cxn modelId="{4C238FAF-ACD0-4BCD-887C-D45AF5EDB624}" type="presParOf" srcId="{76A79CB6-C8F8-4F26-9A54-1F7BC11B1C9E}" destId="{1395198A-AE4E-417B-9B46-FF4DC115E67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B8AC8A-B087-4B09-A31B-A439595FB2E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D86478-7191-4609-96AA-8F9547E80CC4}">
      <dgm:prSet phldrT="[Текст]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Программа развития ДОУ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DE3D6253-1451-4D51-9C5B-EA6E22CDAB7E}" type="parTrans" cxnId="{B899C8C7-C03F-47F3-B37D-C9477BDC1441}">
      <dgm:prSet/>
      <dgm:spPr/>
      <dgm:t>
        <a:bodyPr/>
        <a:lstStyle/>
        <a:p>
          <a:endParaRPr lang="ru-RU"/>
        </a:p>
      </dgm:t>
    </dgm:pt>
    <dgm:pt modelId="{5320909D-E1D4-4315-AAFB-7F437F533C48}" type="sibTrans" cxnId="{B899C8C7-C03F-47F3-B37D-C9477BDC1441}">
      <dgm:prSet/>
      <dgm:spPr/>
      <dgm:t>
        <a:bodyPr/>
        <a:lstStyle/>
        <a:p>
          <a:endParaRPr lang="ru-RU"/>
        </a:p>
      </dgm:t>
    </dgm:pt>
    <dgm:pt modelId="{0816293A-16D9-46CD-9283-80B2DB22F3C9}">
      <dgm:prSet phldrT="[Текст]" custT="1"/>
      <dgm:spPr>
        <a:solidFill>
          <a:schemeClr val="accent1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3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Улучшение качества</a:t>
          </a:r>
          <a:endParaRPr lang="ru-RU" sz="23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B45B93E-5D9E-44CC-ABE9-3B53941697CA}" type="parTrans" cxnId="{9D3AAE31-C676-43E8-BB14-948F4C23EB2B}">
      <dgm:prSet/>
      <dgm:spPr/>
      <dgm:t>
        <a:bodyPr/>
        <a:lstStyle/>
        <a:p>
          <a:endParaRPr lang="ru-RU"/>
        </a:p>
      </dgm:t>
    </dgm:pt>
    <dgm:pt modelId="{58D3EB5C-83B1-490A-A689-4D2CA8566BA2}" type="sibTrans" cxnId="{9D3AAE31-C676-43E8-BB14-948F4C23EB2B}">
      <dgm:prSet/>
      <dgm:spPr/>
      <dgm:t>
        <a:bodyPr/>
        <a:lstStyle/>
        <a:p>
          <a:endParaRPr lang="ru-RU"/>
        </a:p>
      </dgm:t>
    </dgm:pt>
    <dgm:pt modelId="{CD3F9FA1-ADBE-42BD-A9D9-CBD2657547D5}">
      <dgm:prSet phldrT="[Текст]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Стратегический план развития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BBEC02BE-5BB7-4E72-8C97-1B8F67C20C10}" type="parTrans" cxnId="{C0C1930B-31A8-4A4E-A678-8F7A112530D7}">
      <dgm:prSet/>
      <dgm:spPr/>
      <dgm:t>
        <a:bodyPr/>
        <a:lstStyle/>
        <a:p>
          <a:endParaRPr lang="ru-RU"/>
        </a:p>
      </dgm:t>
    </dgm:pt>
    <dgm:pt modelId="{A38E0646-7A86-4C7F-A989-64485876CABE}" type="sibTrans" cxnId="{C0C1930B-31A8-4A4E-A678-8F7A112530D7}">
      <dgm:prSet/>
      <dgm:spPr/>
      <dgm:t>
        <a:bodyPr/>
        <a:lstStyle/>
        <a:p>
          <a:endParaRPr lang="ru-RU"/>
        </a:p>
      </dgm:t>
    </dgm:pt>
    <dgm:pt modelId="{B850C04F-E82C-4DA6-83CA-6D4475A0C429}" type="pres">
      <dgm:prSet presAssocID="{6CB8AC8A-B087-4B09-A31B-A439595FB2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3DEDF1-2A03-414B-9AE0-447F1D803850}" type="pres">
      <dgm:prSet presAssocID="{0816293A-16D9-46CD-9283-80B2DB22F3C9}" presName="linNode" presStyleCnt="0"/>
      <dgm:spPr/>
    </dgm:pt>
    <dgm:pt modelId="{8D87B5D5-5C3B-4DAC-B576-6843A162763C}" type="pres">
      <dgm:prSet presAssocID="{0816293A-16D9-46CD-9283-80B2DB22F3C9}" presName="parentText" presStyleLbl="node1" presStyleIdx="0" presStyleCnt="1" custScaleX="1079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0F0115-0C77-4145-88BD-801BDCDB4D24}" type="pres">
      <dgm:prSet presAssocID="{0816293A-16D9-46CD-9283-80B2DB22F3C9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F24EA1-A02C-4BD3-8BCF-86C2CB700DCE}" type="presOf" srcId="{0816293A-16D9-46CD-9283-80B2DB22F3C9}" destId="{8D87B5D5-5C3B-4DAC-B576-6843A162763C}" srcOrd="0" destOrd="0" presId="urn:microsoft.com/office/officeart/2005/8/layout/vList5"/>
    <dgm:cxn modelId="{C0C1930B-31A8-4A4E-A678-8F7A112530D7}" srcId="{0816293A-16D9-46CD-9283-80B2DB22F3C9}" destId="{CD3F9FA1-ADBE-42BD-A9D9-CBD2657547D5}" srcOrd="1" destOrd="0" parTransId="{BBEC02BE-5BB7-4E72-8C97-1B8F67C20C10}" sibTransId="{A38E0646-7A86-4C7F-A989-64485876CABE}"/>
    <dgm:cxn modelId="{C38BC962-1A72-42F8-82B5-1B6C7581DCA9}" type="presOf" srcId="{6CB8AC8A-B087-4B09-A31B-A439595FB2EA}" destId="{B850C04F-E82C-4DA6-83CA-6D4475A0C429}" srcOrd="0" destOrd="0" presId="urn:microsoft.com/office/officeart/2005/8/layout/vList5"/>
    <dgm:cxn modelId="{9D3AAE31-C676-43E8-BB14-948F4C23EB2B}" srcId="{6CB8AC8A-B087-4B09-A31B-A439595FB2EA}" destId="{0816293A-16D9-46CD-9283-80B2DB22F3C9}" srcOrd="0" destOrd="0" parTransId="{5B45B93E-5D9E-44CC-ABE9-3B53941697CA}" sibTransId="{58D3EB5C-83B1-490A-A689-4D2CA8566BA2}"/>
    <dgm:cxn modelId="{B899C8C7-C03F-47F3-B37D-C9477BDC1441}" srcId="{0816293A-16D9-46CD-9283-80B2DB22F3C9}" destId="{48D86478-7191-4609-96AA-8F9547E80CC4}" srcOrd="0" destOrd="0" parTransId="{DE3D6253-1451-4D51-9C5B-EA6E22CDAB7E}" sibTransId="{5320909D-E1D4-4315-AAFB-7F437F533C48}"/>
    <dgm:cxn modelId="{00D77899-B45E-447E-913E-47E552E8105D}" type="presOf" srcId="{48D86478-7191-4609-96AA-8F9547E80CC4}" destId="{700F0115-0C77-4145-88BD-801BDCDB4D24}" srcOrd="0" destOrd="0" presId="urn:microsoft.com/office/officeart/2005/8/layout/vList5"/>
    <dgm:cxn modelId="{C03C45DF-08ED-49BD-8F2D-2297C96A1837}" type="presOf" srcId="{CD3F9FA1-ADBE-42BD-A9D9-CBD2657547D5}" destId="{700F0115-0C77-4145-88BD-801BDCDB4D24}" srcOrd="0" destOrd="1" presId="urn:microsoft.com/office/officeart/2005/8/layout/vList5"/>
    <dgm:cxn modelId="{472855EC-E5B7-4293-BBBA-1519082D0023}" type="presParOf" srcId="{B850C04F-E82C-4DA6-83CA-6D4475A0C429}" destId="{613DEDF1-2A03-414B-9AE0-447F1D803850}" srcOrd="0" destOrd="0" presId="urn:microsoft.com/office/officeart/2005/8/layout/vList5"/>
    <dgm:cxn modelId="{0591EC06-44F4-40E3-ABB8-AFF92449BF14}" type="presParOf" srcId="{613DEDF1-2A03-414B-9AE0-447F1D803850}" destId="{8D87B5D5-5C3B-4DAC-B576-6843A162763C}" srcOrd="0" destOrd="0" presId="urn:microsoft.com/office/officeart/2005/8/layout/vList5"/>
    <dgm:cxn modelId="{CE505517-5754-43D3-98C2-2F76053F07F5}" type="presParOf" srcId="{613DEDF1-2A03-414B-9AE0-447F1D803850}" destId="{700F0115-0C77-4145-88BD-801BDCDB4D2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4C6DCE4-C65E-43AC-A05F-C7DE4CDF2E3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EA9FE7DB-5BDD-4363-8284-FF7285012099}">
      <dgm:prSet phldrT="[Текст]" custT="1"/>
      <dgm:spPr>
        <a:solidFill>
          <a:srgbClr val="FFC000">
            <a:alpha val="90000"/>
          </a:srgbClr>
        </a:solidFill>
        <a:ln w="12700">
          <a:solidFill>
            <a:srgbClr val="C0000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Распорядительная документация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или директивы вышестоящих органов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29B519F-BEB9-4B30-9A86-C82815158077}" type="parTrans" cxnId="{A0026FB1-93D3-40A7-A169-A4CD591F7F23}">
      <dgm:prSet/>
      <dgm:spPr/>
      <dgm:t>
        <a:bodyPr/>
        <a:lstStyle/>
        <a:p>
          <a:endParaRPr lang="ru-RU"/>
        </a:p>
      </dgm:t>
    </dgm:pt>
    <dgm:pt modelId="{F825CC78-71D4-42AA-9573-325FB6E867BE}" type="sibTrans" cxnId="{A0026FB1-93D3-40A7-A169-A4CD591F7F23}">
      <dgm:prSet/>
      <dgm:spPr/>
      <dgm:t>
        <a:bodyPr/>
        <a:lstStyle/>
        <a:p>
          <a:endParaRPr lang="ru-RU"/>
        </a:p>
      </dgm:t>
    </dgm:pt>
    <dgm:pt modelId="{07B13BB9-59C0-4096-9A6B-AF15A57B3B3D}">
      <dgm:prSet phldrT="[Текст]" custT="1"/>
      <dgm:spPr>
        <a:solidFill>
          <a:schemeClr val="accent5">
            <a:lumMod val="60000"/>
            <a:lumOff val="40000"/>
            <a:alpha val="90000"/>
          </a:schemeClr>
        </a:solidFill>
        <a:ln w="12700">
          <a:solidFill>
            <a:schemeClr val="accent1">
              <a:lumMod val="75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Организационные материалы, регулирующие общий порядок работы (устав, положения и т. д.)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640361A-1CC7-49D6-855F-D9670C3855CF}" type="parTrans" cxnId="{627EDB15-AD9D-4059-973D-3A4F6C4245CC}">
      <dgm:prSet/>
      <dgm:spPr/>
      <dgm:t>
        <a:bodyPr/>
        <a:lstStyle/>
        <a:p>
          <a:endParaRPr lang="ru-RU"/>
        </a:p>
      </dgm:t>
    </dgm:pt>
    <dgm:pt modelId="{0C837FBA-C3F9-4AE1-90BD-4CD4C8A5466D}" type="sibTrans" cxnId="{627EDB15-AD9D-4059-973D-3A4F6C4245CC}">
      <dgm:prSet/>
      <dgm:spPr/>
      <dgm:t>
        <a:bodyPr/>
        <a:lstStyle/>
        <a:p>
          <a:endParaRPr lang="ru-RU"/>
        </a:p>
      </dgm:t>
    </dgm:pt>
    <dgm:pt modelId="{F0DDB8C2-F619-4549-A186-75D32497853A}">
      <dgm:prSet phldrT="[Текст]" custT="1"/>
      <dgm:spPr>
        <a:solidFill>
          <a:schemeClr val="accent3">
            <a:lumMod val="60000"/>
            <a:lumOff val="40000"/>
            <a:alpha val="9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Распоряжения, приказы, решения и пр.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B20F6E47-9281-42EE-AB77-1394E51EC228}" type="parTrans" cxnId="{C1567D23-EBAE-4947-9B25-90773105194E}">
      <dgm:prSet/>
      <dgm:spPr/>
      <dgm:t>
        <a:bodyPr/>
        <a:lstStyle/>
        <a:p>
          <a:endParaRPr lang="ru-RU"/>
        </a:p>
      </dgm:t>
    </dgm:pt>
    <dgm:pt modelId="{263B70CB-9AD1-4989-BFE0-82F5F92A4575}" type="sibTrans" cxnId="{C1567D23-EBAE-4947-9B25-90773105194E}">
      <dgm:prSet/>
      <dgm:spPr/>
      <dgm:t>
        <a:bodyPr/>
        <a:lstStyle/>
        <a:p>
          <a:endParaRPr lang="ru-RU"/>
        </a:p>
      </dgm:t>
    </dgm:pt>
    <dgm:pt modelId="{DB582CE8-5321-49CF-BE7B-CCE8FEA45CAB}">
      <dgm:prSet phldrT="[Текст]" custT="1"/>
      <dgm:spPr>
        <a:solidFill>
          <a:schemeClr val="accent2">
            <a:lumMod val="40000"/>
            <a:lumOff val="60000"/>
            <a:alpha val="90000"/>
          </a:schemeClr>
        </a:solidFill>
        <a:ln w="12700">
          <a:solidFill>
            <a:srgbClr val="FF000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Плановые отчетные документы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(годовые, квартальные, ежемесячные)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54765CF5-0C37-4273-BEC1-EDB75DC006E2}" type="parTrans" cxnId="{1CB8A039-4AE6-4A20-A3D8-5308C9A283AC}">
      <dgm:prSet/>
      <dgm:spPr/>
      <dgm:t>
        <a:bodyPr/>
        <a:lstStyle/>
        <a:p>
          <a:endParaRPr lang="ru-RU"/>
        </a:p>
      </dgm:t>
    </dgm:pt>
    <dgm:pt modelId="{CB9A1C08-EB07-4F25-87BD-FA8D7E30EB5B}" type="sibTrans" cxnId="{1CB8A039-4AE6-4A20-A3D8-5308C9A283AC}">
      <dgm:prSet/>
      <dgm:spPr/>
      <dgm:t>
        <a:bodyPr/>
        <a:lstStyle/>
        <a:p>
          <a:endParaRPr lang="ru-RU"/>
        </a:p>
      </dgm:t>
    </dgm:pt>
    <dgm:pt modelId="{611E93EE-F586-4E0C-B2CE-537BF89C044E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  <a:ln w="19050">
          <a:solidFill>
            <a:schemeClr val="tx2">
              <a:lumMod val="60000"/>
              <a:lumOff val="4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Переписка и т. д.   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37BDE2D-2591-4611-A66C-800D0F3C5F43}" type="parTrans" cxnId="{F315A0DB-2703-441E-9EC3-D888819BF249}">
      <dgm:prSet/>
      <dgm:spPr/>
      <dgm:t>
        <a:bodyPr/>
        <a:lstStyle/>
        <a:p>
          <a:endParaRPr lang="ru-RU"/>
        </a:p>
      </dgm:t>
    </dgm:pt>
    <dgm:pt modelId="{D6B27155-6E13-4345-B3AD-B54171F14DA9}" type="sibTrans" cxnId="{F315A0DB-2703-441E-9EC3-D888819BF249}">
      <dgm:prSet/>
      <dgm:spPr/>
      <dgm:t>
        <a:bodyPr/>
        <a:lstStyle/>
        <a:p>
          <a:endParaRPr lang="ru-RU"/>
        </a:p>
      </dgm:t>
    </dgm:pt>
    <dgm:pt modelId="{4B5BB20B-0442-422E-BB9D-DFB6ABF85D89}" type="pres">
      <dgm:prSet presAssocID="{D4C6DCE4-C65E-43AC-A05F-C7DE4CDF2E37}" presName="compositeShape" presStyleCnt="0">
        <dgm:presLayoutVars>
          <dgm:dir/>
          <dgm:resizeHandles/>
        </dgm:presLayoutVars>
      </dgm:prSet>
      <dgm:spPr/>
    </dgm:pt>
    <dgm:pt modelId="{1AF1AA05-9A97-41A9-A80E-24C5CF0CA98F}" type="pres">
      <dgm:prSet presAssocID="{D4C6DCE4-C65E-43AC-A05F-C7DE4CDF2E37}" presName="pyramid" presStyleLbl="node1" presStyleIdx="0" presStyleCnt="1" custLinFactNeighborX="-20581"/>
      <dgm:spPr>
        <a:solidFill>
          <a:srgbClr val="AEF07C"/>
        </a:solidFill>
        <a:ln>
          <a:solidFill>
            <a:schemeClr val="accent1">
              <a:lumMod val="75000"/>
            </a:schemeClr>
          </a:solidFill>
        </a:ln>
        <a:effectLst>
          <a:innerShdw blurRad="63500" dist="50800" dir="5400000">
            <a:prstClr val="black">
              <a:alpha val="50000"/>
            </a:prstClr>
          </a:innerShdw>
        </a:effectLst>
      </dgm:spPr>
    </dgm:pt>
    <dgm:pt modelId="{4FA4C067-BC48-4F2D-BDB3-D4C3B28998F9}" type="pres">
      <dgm:prSet presAssocID="{D4C6DCE4-C65E-43AC-A05F-C7DE4CDF2E37}" presName="theList" presStyleCnt="0"/>
      <dgm:spPr/>
    </dgm:pt>
    <dgm:pt modelId="{FF27653D-D7D7-4D76-A606-9A4D92CF76C5}" type="pres">
      <dgm:prSet presAssocID="{EA9FE7DB-5BDD-4363-8284-FF7285012099}" presName="aNode" presStyleLbl="fgAcc1" presStyleIdx="0" presStyleCnt="5" custScaleX="201079" custLinFactNeighborX="-28357" custLinFactNeighborY="-696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23FDCE-D445-4761-A0E8-542DF7AEE158}" type="pres">
      <dgm:prSet presAssocID="{EA9FE7DB-5BDD-4363-8284-FF7285012099}" presName="aSpace" presStyleCnt="0"/>
      <dgm:spPr/>
    </dgm:pt>
    <dgm:pt modelId="{A4DB2D72-C4B6-46D6-A58F-D962A7CF3DE1}" type="pres">
      <dgm:prSet presAssocID="{07B13BB9-59C0-4096-9A6B-AF15A57B3B3D}" presName="aNode" presStyleLbl="fgAcc1" presStyleIdx="1" presStyleCnt="5" custScaleX="199731" custLinFactNeighborX="-15536" custLinFactNeighborY="17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519055-6127-4ED5-8499-2B3237ED7502}" type="pres">
      <dgm:prSet presAssocID="{07B13BB9-59C0-4096-9A6B-AF15A57B3B3D}" presName="aSpace" presStyleCnt="0"/>
      <dgm:spPr/>
    </dgm:pt>
    <dgm:pt modelId="{C5238191-0FF8-4435-9233-E4E827BCB83F}" type="pres">
      <dgm:prSet presAssocID="{F0DDB8C2-F619-4549-A186-75D32497853A}" presName="aNode" presStyleLbl="fgAcc1" presStyleIdx="2" presStyleCnt="5" custScaleX="202496" custLinFactY="565" custLinFactNeighborX="474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5DA325-7E92-4A18-A81E-6F4D4C878680}" type="pres">
      <dgm:prSet presAssocID="{F0DDB8C2-F619-4549-A186-75D32497853A}" presName="aSpace" presStyleCnt="0"/>
      <dgm:spPr/>
    </dgm:pt>
    <dgm:pt modelId="{21E4BCD1-9C70-4A41-A9C7-7FF03A99A642}" type="pres">
      <dgm:prSet presAssocID="{DB582CE8-5321-49CF-BE7B-CCE8FEA45CAB}" presName="aNode" presStyleLbl="fgAcc1" presStyleIdx="3" presStyleCnt="5" custScaleX="202293" custLinFactY="23789" custLinFactNeighborX="2353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7F93B3-A15D-46FA-9E20-55863225E8A6}" type="pres">
      <dgm:prSet presAssocID="{DB582CE8-5321-49CF-BE7B-CCE8FEA45CAB}" presName="aSpace" presStyleCnt="0"/>
      <dgm:spPr/>
    </dgm:pt>
    <dgm:pt modelId="{BDF805D6-9BED-47C5-9CB2-36F9E483FEDF}" type="pres">
      <dgm:prSet presAssocID="{611E93EE-F586-4E0C-B2CE-537BF89C044E}" presName="aNode" presStyleLbl="fgAcc1" presStyleIdx="4" presStyleCnt="5" custScaleX="202295" custLinFactY="34675" custLinFactNeighborX="3768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0E614E-E405-4CF7-8145-60ADD18D48EA}" type="pres">
      <dgm:prSet presAssocID="{611E93EE-F586-4E0C-B2CE-537BF89C044E}" presName="aSpace" presStyleCnt="0"/>
      <dgm:spPr/>
    </dgm:pt>
  </dgm:ptLst>
  <dgm:cxnLst>
    <dgm:cxn modelId="{14D3B7C8-A962-4784-AC7D-F94CFAC285BA}" type="presOf" srcId="{D4C6DCE4-C65E-43AC-A05F-C7DE4CDF2E37}" destId="{4B5BB20B-0442-422E-BB9D-DFB6ABF85D89}" srcOrd="0" destOrd="0" presId="urn:microsoft.com/office/officeart/2005/8/layout/pyramid2"/>
    <dgm:cxn modelId="{C1567D23-EBAE-4947-9B25-90773105194E}" srcId="{D4C6DCE4-C65E-43AC-A05F-C7DE4CDF2E37}" destId="{F0DDB8C2-F619-4549-A186-75D32497853A}" srcOrd="2" destOrd="0" parTransId="{B20F6E47-9281-42EE-AB77-1394E51EC228}" sibTransId="{263B70CB-9AD1-4989-BFE0-82F5F92A4575}"/>
    <dgm:cxn modelId="{CA9D53AF-53E5-4F2D-949A-532703DB9524}" type="presOf" srcId="{F0DDB8C2-F619-4549-A186-75D32497853A}" destId="{C5238191-0FF8-4435-9233-E4E827BCB83F}" srcOrd="0" destOrd="0" presId="urn:microsoft.com/office/officeart/2005/8/layout/pyramid2"/>
    <dgm:cxn modelId="{A0026FB1-93D3-40A7-A169-A4CD591F7F23}" srcId="{D4C6DCE4-C65E-43AC-A05F-C7DE4CDF2E37}" destId="{EA9FE7DB-5BDD-4363-8284-FF7285012099}" srcOrd="0" destOrd="0" parTransId="{929B519F-BEB9-4B30-9A86-C82815158077}" sibTransId="{F825CC78-71D4-42AA-9573-325FB6E867BE}"/>
    <dgm:cxn modelId="{FC3C8E63-4499-4857-AD53-D4C2D684EC83}" type="presOf" srcId="{DB582CE8-5321-49CF-BE7B-CCE8FEA45CAB}" destId="{21E4BCD1-9C70-4A41-A9C7-7FF03A99A642}" srcOrd="0" destOrd="0" presId="urn:microsoft.com/office/officeart/2005/8/layout/pyramid2"/>
    <dgm:cxn modelId="{F315A0DB-2703-441E-9EC3-D888819BF249}" srcId="{D4C6DCE4-C65E-43AC-A05F-C7DE4CDF2E37}" destId="{611E93EE-F586-4E0C-B2CE-537BF89C044E}" srcOrd="4" destOrd="0" parTransId="{A37BDE2D-2591-4611-A66C-800D0F3C5F43}" sibTransId="{D6B27155-6E13-4345-B3AD-B54171F14DA9}"/>
    <dgm:cxn modelId="{176909EA-B77C-400F-9ECE-3933A320DE3F}" type="presOf" srcId="{EA9FE7DB-5BDD-4363-8284-FF7285012099}" destId="{FF27653D-D7D7-4D76-A606-9A4D92CF76C5}" srcOrd="0" destOrd="0" presId="urn:microsoft.com/office/officeart/2005/8/layout/pyramid2"/>
    <dgm:cxn modelId="{34328826-CB8B-4CC1-BADF-5F5ADFE13254}" type="presOf" srcId="{611E93EE-F586-4E0C-B2CE-537BF89C044E}" destId="{BDF805D6-9BED-47C5-9CB2-36F9E483FEDF}" srcOrd="0" destOrd="0" presId="urn:microsoft.com/office/officeart/2005/8/layout/pyramid2"/>
    <dgm:cxn modelId="{627EDB15-AD9D-4059-973D-3A4F6C4245CC}" srcId="{D4C6DCE4-C65E-43AC-A05F-C7DE4CDF2E37}" destId="{07B13BB9-59C0-4096-9A6B-AF15A57B3B3D}" srcOrd="1" destOrd="0" parTransId="{D640361A-1CC7-49D6-855F-D9670C3855CF}" sibTransId="{0C837FBA-C3F9-4AE1-90BD-4CD4C8A5466D}"/>
    <dgm:cxn modelId="{1CB8A039-4AE6-4A20-A3D8-5308C9A283AC}" srcId="{D4C6DCE4-C65E-43AC-A05F-C7DE4CDF2E37}" destId="{DB582CE8-5321-49CF-BE7B-CCE8FEA45CAB}" srcOrd="3" destOrd="0" parTransId="{54765CF5-0C37-4273-BEC1-EDB75DC006E2}" sibTransId="{CB9A1C08-EB07-4F25-87BD-FA8D7E30EB5B}"/>
    <dgm:cxn modelId="{B1C7D207-32ED-4F09-A4F9-2537F589C0CD}" type="presOf" srcId="{07B13BB9-59C0-4096-9A6B-AF15A57B3B3D}" destId="{A4DB2D72-C4B6-46D6-A58F-D962A7CF3DE1}" srcOrd="0" destOrd="0" presId="urn:microsoft.com/office/officeart/2005/8/layout/pyramid2"/>
    <dgm:cxn modelId="{82FB1DEA-40A1-4A03-B8D8-86366648B100}" type="presParOf" srcId="{4B5BB20B-0442-422E-BB9D-DFB6ABF85D89}" destId="{1AF1AA05-9A97-41A9-A80E-24C5CF0CA98F}" srcOrd="0" destOrd="0" presId="urn:microsoft.com/office/officeart/2005/8/layout/pyramid2"/>
    <dgm:cxn modelId="{F6485A06-305A-464F-AE96-20FE93B42112}" type="presParOf" srcId="{4B5BB20B-0442-422E-BB9D-DFB6ABF85D89}" destId="{4FA4C067-BC48-4F2D-BDB3-D4C3B28998F9}" srcOrd="1" destOrd="0" presId="urn:microsoft.com/office/officeart/2005/8/layout/pyramid2"/>
    <dgm:cxn modelId="{E32C4B00-899F-4441-9885-C9F55D842DB1}" type="presParOf" srcId="{4FA4C067-BC48-4F2D-BDB3-D4C3B28998F9}" destId="{FF27653D-D7D7-4D76-A606-9A4D92CF76C5}" srcOrd="0" destOrd="0" presId="urn:microsoft.com/office/officeart/2005/8/layout/pyramid2"/>
    <dgm:cxn modelId="{586CE44B-44CA-47E1-8CE5-2FCFAF03F313}" type="presParOf" srcId="{4FA4C067-BC48-4F2D-BDB3-D4C3B28998F9}" destId="{2623FDCE-D445-4761-A0E8-542DF7AEE158}" srcOrd="1" destOrd="0" presId="urn:microsoft.com/office/officeart/2005/8/layout/pyramid2"/>
    <dgm:cxn modelId="{823811DA-F25D-4816-B543-7975491E154A}" type="presParOf" srcId="{4FA4C067-BC48-4F2D-BDB3-D4C3B28998F9}" destId="{A4DB2D72-C4B6-46D6-A58F-D962A7CF3DE1}" srcOrd="2" destOrd="0" presId="urn:microsoft.com/office/officeart/2005/8/layout/pyramid2"/>
    <dgm:cxn modelId="{44AF76EF-7CEE-4215-9E7E-0093BE097B05}" type="presParOf" srcId="{4FA4C067-BC48-4F2D-BDB3-D4C3B28998F9}" destId="{A5519055-6127-4ED5-8499-2B3237ED7502}" srcOrd="3" destOrd="0" presId="urn:microsoft.com/office/officeart/2005/8/layout/pyramid2"/>
    <dgm:cxn modelId="{46CAE40E-4C46-471D-8555-DC6DAACF163C}" type="presParOf" srcId="{4FA4C067-BC48-4F2D-BDB3-D4C3B28998F9}" destId="{C5238191-0FF8-4435-9233-E4E827BCB83F}" srcOrd="4" destOrd="0" presId="urn:microsoft.com/office/officeart/2005/8/layout/pyramid2"/>
    <dgm:cxn modelId="{CB0CD270-0938-48D3-8521-AE1B1745C1EB}" type="presParOf" srcId="{4FA4C067-BC48-4F2D-BDB3-D4C3B28998F9}" destId="{CD5DA325-7E92-4A18-A81E-6F4D4C878680}" srcOrd="5" destOrd="0" presId="urn:microsoft.com/office/officeart/2005/8/layout/pyramid2"/>
    <dgm:cxn modelId="{6B6C8756-C491-4D44-B2C6-9546A70291FA}" type="presParOf" srcId="{4FA4C067-BC48-4F2D-BDB3-D4C3B28998F9}" destId="{21E4BCD1-9C70-4A41-A9C7-7FF03A99A642}" srcOrd="6" destOrd="0" presId="urn:microsoft.com/office/officeart/2005/8/layout/pyramid2"/>
    <dgm:cxn modelId="{DFA05D10-2FF1-4CA5-985C-7A099C034E8B}" type="presParOf" srcId="{4FA4C067-BC48-4F2D-BDB3-D4C3B28998F9}" destId="{4C7F93B3-A15D-46FA-9E20-55863225E8A6}" srcOrd="7" destOrd="0" presId="urn:microsoft.com/office/officeart/2005/8/layout/pyramid2"/>
    <dgm:cxn modelId="{C36C7A76-803B-455F-A3EC-657E4739AE81}" type="presParOf" srcId="{4FA4C067-BC48-4F2D-BDB3-D4C3B28998F9}" destId="{BDF805D6-9BED-47C5-9CB2-36F9E483FEDF}" srcOrd="8" destOrd="0" presId="urn:microsoft.com/office/officeart/2005/8/layout/pyramid2"/>
    <dgm:cxn modelId="{8ADF41B7-0E7D-4B45-AF51-4B7C0A5F422B}" type="presParOf" srcId="{4FA4C067-BC48-4F2D-BDB3-D4C3B28998F9}" destId="{DA0E614E-E405-4CF7-8145-60ADD18D48EA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5F1CBE-42D4-4B12-AD5D-0751BFEA92A6}">
      <dsp:nvSpPr>
        <dsp:cNvPr id="0" name=""/>
        <dsp:cNvSpPr/>
      </dsp:nvSpPr>
      <dsp:spPr>
        <a:xfrm rot="5400000">
          <a:off x="5599173" y="-2325481"/>
          <a:ext cx="761998" cy="5412962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Цели и задачи ДОУ 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(стратегические и оперативные)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Миссия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Принципы   и  ценности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273691" y="37199"/>
        <a:ext cx="5375764" cy="687602"/>
      </dsp:txXfrm>
    </dsp:sp>
    <dsp:sp modelId="{557C5894-223E-462D-A5F5-4197A6242F19}">
      <dsp:nvSpPr>
        <dsp:cNvPr id="0" name=""/>
        <dsp:cNvSpPr/>
      </dsp:nvSpPr>
      <dsp:spPr>
        <a:xfrm>
          <a:off x="145" y="372"/>
          <a:ext cx="3273546" cy="761255"/>
        </a:xfrm>
        <a:prstGeom prst="roundRect">
          <a:avLst/>
        </a:prstGeom>
        <a:solidFill>
          <a:schemeClr val="accent6">
            <a:lumMod val="75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Политика в области качества</a:t>
          </a:r>
          <a:endParaRPr lang="ru-RU" sz="23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306" y="37533"/>
        <a:ext cx="3199224" cy="6869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CBF5F1-8573-41D9-9C0E-339B44C293EE}">
      <dsp:nvSpPr>
        <dsp:cNvPr id="0" name=""/>
        <dsp:cNvSpPr/>
      </dsp:nvSpPr>
      <dsp:spPr>
        <a:xfrm rot="5400000">
          <a:off x="5601816" y="-2325481"/>
          <a:ext cx="756712" cy="5412962"/>
        </a:xfrm>
        <a:prstGeom prst="round2Same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Изучение потребностей и нужд потребителей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Мероприятия по планированию качества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образоват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. услуг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Подготовка плана по качеству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Выработка основных положений по улучшению качества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273691" y="39584"/>
        <a:ext cx="5376022" cy="682832"/>
      </dsp:txXfrm>
    </dsp:sp>
    <dsp:sp modelId="{2D2FE370-388B-440B-8345-535AD721D1DC}">
      <dsp:nvSpPr>
        <dsp:cNvPr id="0" name=""/>
        <dsp:cNvSpPr/>
      </dsp:nvSpPr>
      <dsp:spPr>
        <a:xfrm>
          <a:off x="0" y="0"/>
          <a:ext cx="3273546" cy="761255"/>
        </a:xfrm>
        <a:prstGeom prst="roundRect">
          <a:avLst/>
        </a:prstGeom>
        <a:solidFill>
          <a:schemeClr val="accent5">
            <a:lumMod val="75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Планирование качества</a:t>
          </a:r>
          <a:endParaRPr lang="ru-RU" sz="23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161" y="37161"/>
        <a:ext cx="3199224" cy="6869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552CE7-3805-4865-849F-121729AA3579}">
      <dsp:nvSpPr>
        <dsp:cNvPr id="0" name=""/>
        <dsp:cNvSpPr/>
      </dsp:nvSpPr>
      <dsp:spPr>
        <a:xfrm rot="5400000">
          <a:off x="5602225" y="-2320051"/>
          <a:ext cx="762000" cy="5402103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Деятельность по выполнению требований к качеству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Исключение несоответствий и проблем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3282174" y="37198"/>
        <a:ext cx="5364905" cy="687604"/>
      </dsp:txXfrm>
    </dsp:sp>
    <dsp:sp modelId="{6838E82B-DED1-4554-8E1D-086EF978BEF6}">
      <dsp:nvSpPr>
        <dsp:cNvPr id="0" name=""/>
        <dsp:cNvSpPr/>
      </dsp:nvSpPr>
      <dsp:spPr>
        <a:xfrm>
          <a:off x="2522" y="0"/>
          <a:ext cx="3279650" cy="762000"/>
        </a:xfrm>
        <a:prstGeom prst="roundRect">
          <a:avLst/>
        </a:prstGeom>
        <a:solidFill>
          <a:schemeClr val="accent3">
            <a:lumMod val="75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Управление качеством</a:t>
          </a:r>
          <a:endParaRPr lang="ru-RU" sz="23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720" y="37198"/>
        <a:ext cx="3205254" cy="6876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5198A-AE4E-417B-9B46-FF4DC115E67A}">
      <dsp:nvSpPr>
        <dsp:cNvPr id="0" name=""/>
        <dsp:cNvSpPr/>
      </dsp:nvSpPr>
      <dsp:spPr>
        <a:xfrm rot="5400000">
          <a:off x="5637273" y="-2363581"/>
          <a:ext cx="685800" cy="5412962"/>
        </a:xfrm>
        <a:prstGeom prst="round2Same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latin typeface="Times New Roman" pitchFamily="18" charset="0"/>
              <a:cs typeface="Times New Roman" pitchFamily="18" charset="0"/>
            </a:rPr>
            <a:t>Принятие системных мер для создания уверенности  в выполнении требований качества</a:t>
          </a:r>
          <a:endParaRPr lang="ru-RU" sz="17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273692" y="33478"/>
        <a:ext cx="5379484" cy="618844"/>
      </dsp:txXfrm>
    </dsp:sp>
    <dsp:sp modelId="{0A706731-57E4-4BB8-8A32-79FA3A38B4DB}">
      <dsp:nvSpPr>
        <dsp:cNvPr id="0" name=""/>
        <dsp:cNvSpPr/>
      </dsp:nvSpPr>
      <dsp:spPr>
        <a:xfrm>
          <a:off x="145" y="0"/>
          <a:ext cx="3273546" cy="685800"/>
        </a:xfrm>
        <a:prstGeom prst="roundRect">
          <a:avLst/>
        </a:prstGeom>
        <a:solidFill>
          <a:schemeClr val="accent2">
            <a:lumMod val="75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Обеспечение качества</a:t>
          </a:r>
          <a:endParaRPr lang="ru-RU" sz="23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623" y="33478"/>
        <a:ext cx="3206590" cy="6188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F0115-0C77-4145-88BD-801BDCDB4D24}">
      <dsp:nvSpPr>
        <dsp:cNvPr id="0" name=""/>
        <dsp:cNvSpPr/>
      </dsp:nvSpPr>
      <dsp:spPr>
        <a:xfrm rot="5400000">
          <a:off x="5678288" y="-2320051"/>
          <a:ext cx="609600" cy="5402103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latin typeface="Times New Roman" pitchFamily="18" charset="0"/>
              <a:cs typeface="Times New Roman" pitchFamily="18" charset="0"/>
            </a:rPr>
            <a:t>Программа развития ДОУ</a:t>
          </a:r>
          <a:endParaRPr lang="ru-RU" sz="1700" b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latin typeface="Times New Roman" pitchFamily="18" charset="0"/>
              <a:cs typeface="Times New Roman" pitchFamily="18" charset="0"/>
            </a:rPr>
            <a:t>Стратегический план развития</a:t>
          </a:r>
          <a:endParaRPr lang="ru-RU" sz="17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282037" y="105958"/>
        <a:ext cx="5372345" cy="550084"/>
      </dsp:txXfrm>
    </dsp:sp>
    <dsp:sp modelId="{8D87B5D5-5C3B-4DAC-B576-6843A162763C}">
      <dsp:nvSpPr>
        <dsp:cNvPr id="0" name=""/>
        <dsp:cNvSpPr/>
      </dsp:nvSpPr>
      <dsp:spPr>
        <a:xfrm>
          <a:off x="2659" y="0"/>
          <a:ext cx="3279377" cy="762000"/>
        </a:xfrm>
        <a:prstGeom prst="roundRect">
          <a:avLst/>
        </a:prstGeom>
        <a:solidFill>
          <a:schemeClr val="accent1">
            <a:lumMod val="75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Улучшение качества</a:t>
          </a:r>
          <a:endParaRPr lang="ru-RU" sz="23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857" y="37198"/>
        <a:ext cx="3204981" cy="68760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F1AA05-9A97-41A9-A80E-24C5CF0CA98F}">
      <dsp:nvSpPr>
        <dsp:cNvPr id="0" name=""/>
        <dsp:cNvSpPr/>
      </dsp:nvSpPr>
      <dsp:spPr>
        <a:xfrm>
          <a:off x="152410" y="0"/>
          <a:ext cx="4343400" cy="4343400"/>
        </a:xfrm>
        <a:prstGeom prst="triangle">
          <a:avLst/>
        </a:prstGeom>
        <a:solidFill>
          <a:srgbClr val="AEF07C"/>
        </a:solidFill>
        <a:ln w="25400" cap="rnd" cmpd="sng" algn="ctr">
          <a:solidFill>
            <a:schemeClr val="accent1">
              <a:lumMod val="75000"/>
            </a:schemeClr>
          </a:solidFill>
          <a:prstDash val="solid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7653D-D7D7-4D76-A606-9A4D92CF76C5}">
      <dsp:nvSpPr>
        <dsp:cNvPr id="0" name=""/>
        <dsp:cNvSpPr/>
      </dsp:nvSpPr>
      <dsp:spPr>
        <a:xfrm>
          <a:off x="990611" y="381000"/>
          <a:ext cx="5676882" cy="617577"/>
        </a:xfrm>
        <a:prstGeom prst="roundRect">
          <a:avLst/>
        </a:prstGeom>
        <a:solidFill>
          <a:srgbClr val="FFC000">
            <a:alpha val="90000"/>
          </a:srgbClr>
        </a:solidFill>
        <a:ln w="12700" cap="rnd" cmpd="sng" algn="ctr">
          <a:solidFill>
            <a:srgbClr val="C00000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Распорядительная документация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или директивы вышестоящих органов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90611" y="381000"/>
        <a:ext cx="5676882" cy="617577"/>
      </dsp:txXfrm>
    </dsp:sp>
    <dsp:sp modelId="{A4DB2D72-C4B6-46D6-A58F-D962A7CF3DE1}">
      <dsp:nvSpPr>
        <dsp:cNvPr id="0" name=""/>
        <dsp:cNvSpPr/>
      </dsp:nvSpPr>
      <dsp:spPr>
        <a:xfrm>
          <a:off x="1371603" y="1143000"/>
          <a:ext cx="5638825" cy="617577"/>
        </a:xfrm>
        <a:prstGeom prst="round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12700" cap="rnd" cmpd="sng" algn="ctr">
          <a:solidFill>
            <a:schemeClr val="accent1">
              <a:lumMod val="7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Организационные материалы, регулирующие общий порядок работы (устав, положения и т. д.)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71603" y="1143000"/>
        <a:ext cx="5638825" cy="617577"/>
      </dsp:txXfrm>
    </dsp:sp>
    <dsp:sp modelId="{C5238191-0FF8-4435-9233-E4E827BCB83F}">
      <dsp:nvSpPr>
        <dsp:cNvPr id="0" name=""/>
        <dsp:cNvSpPr/>
      </dsp:nvSpPr>
      <dsp:spPr>
        <a:xfrm>
          <a:off x="1905007" y="1904999"/>
          <a:ext cx="5716887" cy="617577"/>
        </a:xfrm>
        <a:prstGeom prst="round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25400" cap="rnd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Распоряжения, приказы, решения и пр.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05007" y="1904999"/>
        <a:ext cx="5716887" cy="617577"/>
      </dsp:txXfrm>
    </dsp:sp>
    <dsp:sp modelId="{21E4BCD1-9C70-4A41-A9C7-7FF03A99A642}">
      <dsp:nvSpPr>
        <dsp:cNvPr id="0" name=""/>
        <dsp:cNvSpPr/>
      </dsp:nvSpPr>
      <dsp:spPr>
        <a:xfrm>
          <a:off x="2438410" y="2743199"/>
          <a:ext cx="5711156" cy="617577"/>
        </a:xfrm>
        <a:prstGeom prst="round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12700" cap="rnd" cmpd="sng" algn="ctr">
          <a:solidFill>
            <a:srgbClr val="FF0000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Плановые отчетные документы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(годовые, квартальные, ежемесячные)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38410" y="2743199"/>
        <a:ext cx="5711156" cy="617577"/>
      </dsp:txXfrm>
    </dsp:sp>
    <dsp:sp modelId="{BDF805D6-9BED-47C5-9CB2-36F9E483FEDF}">
      <dsp:nvSpPr>
        <dsp:cNvPr id="0" name=""/>
        <dsp:cNvSpPr/>
      </dsp:nvSpPr>
      <dsp:spPr>
        <a:xfrm>
          <a:off x="2823187" y="3505203"/>
          <a:ext cx="5711212" cy="617577"/>
        </a:xfrm>
        <a:prstGeom prst="roundRect">
          <a:avLst/>
        </a:prstGeom>
        <a:solidFill>
          <a:schemeClr val="accent4">
            <a:lumMod val="60000"/>
            <a:lumOff val="40000"/>
            <a:alpha val="90000"/>
          </a:schemeClr>
        </a:solidFill>
        <a:ln w="19050" cap="rnd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Переписка и т. д.   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23187" y="3505203"/>
        <a:ext cx="5711212" cy="617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81DE9-496E-4D5A-A0FE-8A1C1BA431F6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CF7D6-45BF-4714-841F-61717ACAF8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645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2" Type="http://schemas.openxmlformats.org/officeDocument/2006/relationships/image" Target="../media/image1.jpeg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esktop\07.10.2016\919790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228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04800" y="685801"/>
            <a:ext cx="845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16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16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образовательное учреждение </a:t>
            </a:r>
            <a:br>
              <a:rPr lang="ru-RU" sz="16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93»</a:t>
            </a:r>
            <a:endParaRPr lang="ru-RU" sz="1600" dirty="0"/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457200" y="1956378"/>
            <a:ext cx="8229600" cy="490162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652B9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для начинающих руководителей МДОУ:</a:t>
            </a:r>
            <a:endParaRPr lang="ru-RU" sz="4400" b="1" dirty="0" smtClean="0">
              <a:solidFill>
                <a:srgbClr val="652B9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5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развитием: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5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дел заведующего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(разработка и систематизация локальных актов, обеспечивающих систему менеджмента качества образования в контексте реализации </a:t>
            </a:r>
            <a:r>
              <a:rPr lang="ru-RU" sz="4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</a:t>
            </a:r>
            <a:r>
              <a:rPr lang="ru-RU" sz="4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ДО»</a:t>
            </a:r>
            <a:endParaRPr lang="ru-RU" sz="4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9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r">
              <a:buNone/>
            </a:pPr>
            <a:r>
              <a:rPr lang="ru-RU" sz="29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Прокуророва</a:t>
            </a:r>
            <a:r>
              <a:rPr lang="ru-RU" sz="29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Светлана Евгеньевна, </a:t>
            </a:r>
            <a:endParaRPr lang="ru-RU" sz="29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9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</a:t>
            </a:r>
            <a:r>
              <a:rPr lang="ru-RU" sz="29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</a:t>
            </a:r>
            <a:r>
              <a:rPr lang="ru-RU" sz="29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</a:t>
            </a:r>
            <a:r>
              <a:rPr lang="ru-RU" sz="29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9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93»</a:t>
            </a:r>
            <a:endParaRPr lang="ru-RU" sz="29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07.10.2016\919790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89"/>
            <a:ext cx="9144000" cy="6862289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990600" y="304800"/>
            <a:ext cx="7315200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Менеджмент качества в ДОО</a:t>
            </a:r>
          </a:p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(успешная реализация ФГОС ДО)</a:t>
            </a:r>
            <a:endParaRPr lang="ru-RU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3400" y="5486400"/>
            <a:ext cx="8153400" cy="609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Эффективное управление развитием ДОУ</a:t>
            </a:r>
            <a:endParaRPr lang="ru-RU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8600" y="6248400"/>
            <a:ext cx="4191000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Выполнение требований </a:t>
            </a:r>
          </a:p>
          <a:p>
            <a:pPr algn="ctr"/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ФЗ «Об образовании» РФ № 273</a:t>
            </a:r>
            <a:endParaRPr lang="ru-RU" sz="16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48200" y="6248400"/>
            <a:ext cx="4191000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Реализация требований ФГОС ДО</a:t>
            </a:r>
            <a:endParaRPr lang="ru-RU" sz="16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Загнутый угол 14"/>
          <p:cNvSpPr/>
          <p:nvPr/>
        </p:nvSpPr>
        <p:spPr>
          <a:xfrm>
            <a:off x="304800" y="1524000"/>
            <a:ext cx="3886200" cy="1905000"/>
          </a:xfrm>
          <a:prstGeom prst="foldedCorner">
            <a:avLst>
              <a:gd name="adj" fmla="val 26381"/>
            </a:avLst>
          </a:prstGeom>
          <a:solidFill>
            <a:srgbClr val="FBFBA7"/>
          </a:solidFill>
          <a:ln w="12700">
            <a:solidFill>
              <a:srgbClr val="C0000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менеджмента качества</a:t>
            </a:r>
          </a:p>
          <a:p>
            <a:pPr marL="342900" indent="-342900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Политика в области качества</a:t>
            </a:r>
          </a:p>
          <a:p>
            <a:pPr marL="342900" indent="-342900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Планирование качества</a:t>
            </a:r>
          </a:p>
          <a:p>
            <a:pPr marL="342900" indent="-342900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Управление качеством</a:t>
            </a:r>
          </a:p>
          <a:p>
            <a:pPr marL="342900" indent="-342900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Обеспечение качества</a:t>
            </a:r>
          </a:p>
          <a:p>
            <a:pPr marL="342900" indent="-342900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Улучшение качества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Загнутый угол 15"/>
          <p:cNvSpPr/>
          <p:nvPr/>
        </p:nvSpPr>
        <p:spPr>
          <a:xfrm>
            <a:off x="4572000" y="1524000"/>
            <a:ext cx="4419600" cy="1905000"/>
          </a:xfrm>
          <a:prstGeom prst="foldedCorner">
            <a:avLst>
              <a:gd name="adj" fmla="val 28096"/>
            </a:avLst>
          </a:prstGeom>
          <a:solidFill>
            <a:srgbClr val="B0F6B7"/>
          </a:solidFill>
          <a:ln w="12700">
            <a:solidFill>
              <a:srgbClr val="C0000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Принципы менеджмента качества</a:t>
            </a:r>
          </a:p>
          <a:p>
            <a:pPr marL="342900" indent="-342900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Ориентация на потребителя</a:t>
            </a:r>
          </a:p>
          <a:p>
            <a:pPr marL="342900" indent="-342900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Лидерство руководства</a:t>
            </a:r>
          </a:p>
          <a:p>
            <a:pPr marL="342900" indent="-342900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Вовлечение сотрудников</a:t>
            </a:r>
          </a:p>
          <a:p>
            <a:pPr marL="342900" indent="-342900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Постоянное совершенствование</a:t>
            </a:r>
          </a:p>
          <a:p>
            <a:pPr marL="342900" indent="-342900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Решения, основанные на фактах </a:t>
            </a:r>
          </a:p>
          <a:p>
            <a:pPr marL="342900" indent="-342900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Взаимовыгодные отношения с партнерами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14400" y="3810000"/>
            <a:ext cx="7315200" cy="1295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СМК ISO 9001 </a:t>
            </a:r>
          </a:p>
          <a:p>
            <a:pPr marL="342900" indent="-34290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Политика и цели в области качества          2. Руководство по качеству </a:t>
            </a:r>
          </a:p>
          <a:p>
            <a:pPr marL="342900" indent="-34290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Управление документацией                        4. Записи по качеству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Документация (структура, специфика и порядок работы организации)</a:t>
            </a:r>
            <a:endParaRPr lang="ru-RU" dirty="0"/>
          </a:p>
        </p:txBody>
      </p:sp>
      <p:sp>
        <p:nvSpPr>
          <p:cNvPr id="25" name="Стрелка вниз 24"/>
          <p:cNvSpPr/>
          <p:nvPr/>
        </p:nvSpPr>
        <p:spPr>
          <a:xfrm>
            <a:off x="3048000" y="1219200"/>
            <a:ext cx="152400" cy="304800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5715000" y="1219200"/>
            <a:ext cx="152400" cy="304800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2133600" y="3429000"/>
            <a:ext cx="152400" cy="304800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6858000" y="3429000"/>
            <a:ext cx="152400" cy="304800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гнутая вправо стрелка 29"/>
          <p:cNvSpPr/>
          <p:nvPr/>
        </p:nvSpPr>
        <p:spPr>
          <a:xfrm>
            <a:off x="8610600" y="4572000"/>
            <a:ext cx="533400" cy="1295400"/>
          </a:xfrm>
          <a:prstGeom prst="curvedLeftArrow">
            <a:avLst>
              <a:gd name="adj1" fmla="val 25000"/>
              <a:gd name="adj2" fmla="val 50000"/>
              <a:gd name="adj3" fmla="val 321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Выгнутая влево стрелка 31"/>
          <p:cNvSpPr/>
          <p:nvPr/>
        </p:nvSpPr>
        <p:spPr>
          <a:xfrm>
            <a:off x="0" y="4572000"/>
            <a:ext cx="533400" cy="1295400"/>
          </a:xfrm>
          <a:prstGeom prst="curvedRightArrow">
            <a:avLst>
              <a:gd name="adj1" fmla="val 25000"/>
              <a:gd name="adj2" fmla="val 50000"/>
              <a:gd name="adj3" fmla="val 372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5" grpId="0" animBg="1"/>
      <p:bldP spid="16" grpId="0" animBg="1"/>
      <p:bldP spid="17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07.10.2016\919790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228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п.5 Методические рекомендации по работе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документами в общеобразовательных учреждениях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(письмо Минобразования РФ от 20.12.2000 № 03-51/64)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Номенклатура дел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это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тематизированный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список документации всей организации, составленный и заполненный по определенным правилам, содержащий строгое наименование имеющихся материалов, а также сроки их хранения.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>
            <a:noAutofit/>
          </a:bodyPr>
          <a:lstStyle/>
          <a:p>
            <a:pPr lvl="0" algn="ctr"/>
            <a:r>
              <a:rPr lang="ru-RU" sz="32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дел ДО</a:t>
            </a:r>
            <a:endParaRPr lang="ru-RU" sz="24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81000" y="1828800"/>
            <a:ext cx="8382000" cy="609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Закон «Об архивном деле» от 22.10.2001 № 125-ФЗ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07.10.2016\919790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228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38400"/>
            <a:ext cx="8382000" cy="3886200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 Обеспечить классификацию и своевременный учет 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документации.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 Способствовать поиска необходимых материалов.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3. Обеспечить передачу материалов, составление описей.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4. Обеспечить подготовку материалов к хранению, массовой утилизации.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>
            <a:noAutofit/>
          </a:bodyPr>
          <a:lstStyle/>
          <a:p>
            <a:pPr lvl="0" algn="ctr"/>
            <a:r>
              <a:rPr lang="ru-RU" sz="32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дел ДО</a:t>
            </a:r>
            <a:endParaRPr lang="ru-RU" sz="24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81000" y="1828800"/>
            <a:ext cx="8382000" cy="609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создания НД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07.10.2016\919790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228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97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России «Рекомендации по сокращению и устранению избыточной отчетности учителей» от 16.05.2016 № НТ-664/08 </a:t>
            </a:r>
          </a:p>
          <a:p>
            <a:pPr marL="0" indent="0" algn="ctr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«Одной из мер борьбы с избыточной отчетностью является актуализация и составление, утверждение новых номенклатур в каждом учреждении образования».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>
            <a:noAutofit/>
          </a:bodyPr>
          <a:lstStyle/>
          <a:p>
            <a:pPr lvl="0" algn="ctr"/>
            <a:r>
              <a:rPr lang="ru-RU" sz="32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дел ДО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07.10.2016\919790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89"/>
            <a:ext cx="9144000" cy="6862289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>
            <a:noAutofit/>
          </a:bodyPr>
          <a:lstStyle/>
          <a:p>
            <a:pPr lvl="0" algn="ctr"/>
            <a:r>
              <a:rPr lang="ru-RU" sz="32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дел ДО</a:t>
            </a:r>
            <a:endParaRPr lang="ru-RU" sz="24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81000" y="1676400"/>
            <a:ext cx="8382000" cy="609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Разновидности НД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Параллелограмм 8"/>
          <p:cNvSpPr/>
          <p:nvPr/>
        </p:nvSpPr>
        <p:spPr>
          <a:xfrm>
            <a:off x="533400" y="2438400"/>
            <a:ext cx="5105400" cy="990600"/>
          </a:xfrm>
          <a:prstGeom prst="parallelogram">
            <a:avLst>
              <a:gd name="adj" fmla="val 47857"/>
            </a:avLst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Типовая номенклатура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нормативный документ  устанавливает состав дел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араллелограмм 9"/>
          <p:cNvSpPr/>
          <p:nvPr/>
        </p:nvSpPr>
        <p:spPr>
          <a:xfrm>
            <a:off x="1905000" y="3886200"/>
            <a:ext cx="5181600" cy="990600"/>
          </a:xfrm>
          <a:prstGeom prst="parallelogram">
            <a:avLst>
              <a:gd name="adj" fmla="val 47857"/>
            </a:avLst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Примерная номенклатура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примерный перечень документов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носит рекомендательный характер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араллелограмм 10"/>
          <p:cNvSpPr/>
          <p:nvPr/>
        </p:nvSpPr>
        <p:spPr>
          <a:xfrm>
            <a:off x="2743200" y="5334000"/>
            <a:ext cx="6096000" cy="990600"/>
          </a:xfrm>
          <a:prstGeom prst="parallelogram">
            <a:avLst>
              <a:gd name="adj" fmla="val 47857"/>
            </a:avLst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Индивидуальная номенклатура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из типовой или примерной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учетом специфики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07.10.2016\919790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89"/>
            <a:ext cx="9144000" cy="6862289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>
            <a:noAutofit/>
          </a:bodyPr>
          <a:lstStyle/>
          <a:p>
            <a:pPr lvl="0" algn="ctr"/>
            <a:r>
              <a:rPr lang="ru-RU" sz="32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дел ДО</a:t>
            </a:r>
            <a:endParaRPr lang="ru-RU" sz="24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81000" y="1676400"/>
            <a:ext cx="8382000" cy="609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Форматы систематизации НД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Куб 12"/>
          <p:cNvSpPr/>
          <p:nvPr/>
        </p:nvSpPr>
        <p:spPr>
          <a:xfrm>
            <a:off x="2362200" y="2438400"/>
            <a:ext cx="6400800" cy="1066800"/>
          </a:xfrm>
          <a:prstGeom prst="cube">
            <a:avLst>
              <a:gd name="adj" fmla="val 39256"/>
            </a:avLst>
          </a:prstGeom>
          <a:solidFill>
            <a:srgbClr val="FBFBA7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Структурный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(администрация, учебная часть, канцелярия, бухгалтерия)</a:t>
            </a:r>
          </a:p>
          <a:p>
            <a:pPr lvl="0" algn="ct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Куб 16"/>
          <p:cNvSpPr/>
          <p:nvPr/>
        </p:nvSpPr>
        <p:spPr>
          <a:xfrm>
            <a:off x="1371600" y="3810000"/>
            <a:ext cx="6400800" cy="1066800"/>
          </a:xfrm>
          <a:prstGeom prst="cube">
            <a:avLst>
              <a:gd name="adj" fmla="val 39256"/>
            </a:avLst>
          </a:prstGeom>
          <a:solidFill>
            <a:srgbClr val="CCECFF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Номинальный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(исходя из наименования должностей –   заведующая, методист, секретарь, медсестра и др.)</a:t>
            </a:r>
          </a:p>
          <a:p>
            <a:pPr lvl="0" algn="ct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Куб 17"/>
          <p:cNvSpPr/>
          <p:nvPr/>
        </p:nvSpPr>
        <p:spPr>
          <a:xfrm>
            <a:off x="228600" y="5181600"/>
            <a:ext cx="6400800" cy="1219200"/>
          </a:xfrm>
          <a:prstGeom prst="cube">
            <a:avLst>
              <a:gd name="adj" fmla="val 57113"/>
            </a:avLst>
          </a:prstGeom>
          <a:solidFill>
            <a:srgbClr val="FFCE33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Смешанный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/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номинально-функциональный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(название раздела, должность специалиста, выполняемые специалистом функции)</a:t>
            </a:r>
          </a:p>
          <a:p>
            <a:pPr lvl="0" algn="ctr"/>
            <a:endParaRPr lang="ru-RU" sz="2400" dirty="0" smtClean="0"/>
          </a:p>
          <a:p>
            <a:pPr lvl="0" algn="ct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 animBg="1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07.10.2016\919790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228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2286000"/>
            <a:ext cx="7924800" cy="39624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Основные правила работы архивов организаций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(одобрены решением коллегии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Росархива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06.02.2002).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Приложения 7 и 8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Для образовательных учреждений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Письмо Минобразования РФ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«О методических рекомендациях по работе с документами в общеобразовательных учреждениях»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 20.12.2000 № 03-51/64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Приложение 18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>
            <a:noAutofit/>
          </a:bodyPr>
          <a:lstStyle/>
          <a:p>
            <a:pPr lvl="0" algn="ctr"/>
            <a:r>
              <a:rPr lang="ru-RU" sz="32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дел ДО</a:t>
            </a:r>
            <a:endParaRPr lang="ru-RU" sz="24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81000" y="1676400"/>
            <a:ext cx="8382000" cy="609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Требования к оформлению НД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07.10.2016\919790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228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2286000"/>
            <a:ext cx="7924800" cy="3962400"/>
          </a:xfrm>
        </p:spPr>
        <p:txBody>
          <a:bodyPr>
            <a:normAutofit lnSpcReduction="10000"/>
          </a:bodyPr>
          <a:lstStyle/>
          <a:p>
            <a:pPr marL="0" lvl="0" indent="0" fontAlgn="base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Приказ Минкультуры России «Об утверждении перечня типовых управленческих архивных документов, образующихся в процессе деятельности государственных органов, органов местного самоуправления и организаций, с указанием сроков хранения» от 25.08.2010 № 558.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Перечень типовых документов, образующихся в деятельности госкомитетов, министерств, ведомств и других учреждений, организаций, предприятий, с указанием сроков хранения» (утвержден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Главархивом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СССР 15.08.1988). 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>
            <a:noAutofit/>
          </a:bodyPr>
          <a:lstStyle/>
          <a:p>
            <a:pPr lvl="0" algn="ctr"/>
            <a:r>
              <a:rPr lang="ru-RU" sz="32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дел ДО</a:t>
            </a:r>
            <a:endParaRPr lang="ru-RU" sz="24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81000" y="1676400"/>
            <a:ext cx="8382000" cy="609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Требования к оформлению НД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07.10.2016\919790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2289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>
            <a:noAutofit/>
          </a:bodyPr>
          <a:lstStyle/>
          <a:p>
            <a:pPr lvl="0" algn="ctr"/>
            <a:r>
              <a:rPr lang="ru-RU" sz="32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дел ДО</a:t>
            </a:r>
            <a:endParaRPr lang="ru-RU" sz="24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81000" y="1524000"/>
            <a:ext cx="8382000" cy="609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разделы НД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2057400"/>
            <a:ext cx="8458200" cy="4572000"/>
          </a:xfrm>
        </p:spPr>
        <p:txBody>
          <a:bodyPr>
            <a:normAutofit fontScale="55000" lnSpcReduction="20000"/>
          </a:bodyPr>
          <a:lstStyle/>
          <a:p>
            <a:pPr marL="0" lvl="0" indent="0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Канцелярия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(устав, распорядительные документы руководителя, личные дела учащихся, паспорт учреждения и пр.).</a:t>
            </a:r>
          </a:p>
          <a:p>
            <a:pPr marL="0" lvl="0" indent="0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Учебно-воспитательная работа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(программы и планы обучения, классные журналы, протоколы заседаний педсовета и пр.).</a:t>
            </a:r>
          </a:p>
          <a:p>
            <a:pPr marL="0" lvl="0" indent="0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Кадры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(приказы по личному составу, трудовые книжки и трудовые договоры, личные карточки сотрудников).</a:t>
            </a:r>
          </a:p>
          <a:p>
            <a:pPr marL="0" lvl="0" indent="0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Бухгалтерия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(хозяйственные договоры, справки и договоры на оплату пособий, доверенности на получение ценностей и пр.).</a:t>
            </a:r>
          </a:p>
          <a:p>
            <a:pPr marL="0" lvl="0" indent="0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Хозяйственная часть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(инвентарные описи, техпаспорта, акты на приемку и списание имущества).</a:t>
            </a:r>
          </a:p>
          <a:p>
            <a:pPr marL="0" lv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Медицинская часть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(амбулаторные карты детей, требования на медикаменты, документация на прививки, получение и списание медикаментов). 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07.10.2016\919790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89"/>
            <a:ext cx="9144000" cy="6862289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>
            <a:noAutofit/>
          </a:bodyPr>
          <a:lstStyle/>
          <a:p>
            <a:pPr lvl="0" algn="ctr"/>
            <a:r>
              <a:rPr lang="ru-RU" sz="32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дел ДО</a:t>
            </a:r>
            <a:endParaRPr lang="ru-RU" sz="24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81000" y="1524000"/>
            <a:ext cx="8382000" cy="609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Формирование НД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Внесению, систематизации подлежат все бумаги,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которые образуются в процессе деятельности.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Заголовок должен четко отражать содержание </a:t>
            </a: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материалов комплекса.</a:t>
            </a: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Распределение происходит в зависимости от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степени их важности.</a:t>
            </a:r>
          </a:p>
          <a:p>
            <a:pPr algn="ctr"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07.10.2016\919790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228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3434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Услуга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это результат непосредственного взаимодействия исполнителя и потребителя,  деятельности исполнителя по удовлетворению запросов потребителя.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Системное управление качеством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новая парадигма управления в сфере дошкольного образования, связанная с выдвижением качества в ряд приоритетных задач функционирования системы образовательного учреждения.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lvl="0" algn="ctr"/>
            <a:r>
              <a:rPr lang="ru-RU" sz="3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качества в </a:t>
            </a:r>
            <a:r>
              <a:rPr lang="ru-RU" sz="3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 </a:t>
            </a:r>
            <a:r>
              <a:rPr lang="ru-RU" sz="3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условие успешной реализации ФГОС ДО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07.10.2016\919790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89"/>
            <a:ext cx="9144000" cy="6862289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>
            <a:noAutofit/>
          </a:bodyPr>
          <a:lstStyle/>
          <a:p>
            <a:pPr lvl="0" algn="ctr"/>
            <a:r>
              <a:rPr lang="ru-RU" sz="32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дел ДО</a:t>
            </a:r>
            <a:endParaRPr lang="ru-RU" sz="24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81000" y="1524000"/>
            <a:ext cx="8382000" cy="609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Формирование НД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304800" y="2133600"/>
          <a:ext cx="8534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07.10.2016\919790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228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200400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Документ визируется лицом, ответственным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архив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Согласовать с экспертной комиссией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Заверяется заведующим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>
            <a:noAutofit/>
          </a:bodyPr>
          <a:lstStyle/>
          <a:p>
            <a:pPr lvl="0" algn="ctr"/>
            <a:r>
              <a:rPr lang="ru-RU" sz="32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дел ДО</a:t>
            </a:r>
            <a:endParaRPr lang="ru-RU" sz="24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81000" y="1676400"/>
            <a:ext cx="8382000" cy="609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Этапы утверждения номенклатуры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07.10.2016\919790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2289"/>
          </a:xfrm>
          <a:prstGeom prst="rect">
            <a:avLst/>
          </a:prstGeom>
          <a:noFill/>
        </p:spPr>
      </p:pic>
      <p:sp>
        <p:nvSpPr>
          <p:cNvPr id="12" name="Загнутый угол 11"/>
          <p:cNvSpPr/>
          <p:nvPr/>
        </p:nvSpPr>
        <p:spPr>
          <a:xfrm>
            <a:off x="990600" y="1524000"/>
            <a:ext cx="7315200" cy="2209800"/>
          </a:xfrm>
          <a:prstGeom prst="foldedCorner">
            <a:avLst>
              <a:gd name="adj" fmla="val 23810"/>
            </a:avLst>
          </a:prstGeom>
          <a:solidFill>
            <a:srgbClr val="FBFBA7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НД</a:t>
            </a:r>
          </a:p>
          <a:p>
            <a:pPr marL="342900" indent="-34290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Систематизация документооборота по степени значимости</a:t>
            </a:r>
          </a:p>
          <a:p>
            <a:pPr marL="342900" indent="-34290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- Номенклатура дел ДОУ</a:t>
            </a:r>
          </a:p>
          <a:p>
            <a:pPr marL="342900" indent="-34290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- НД заведующего (руководителей  структурных подразделений)</a:t>
            </a:r>
          </a:p>
          <a:p>
            <a:pPr marL="342900" indent="-342900">
              <a:spcAft>
                <a:spcPts val="60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- НД педагогов и специалистов</a:t>
            </a:r>
          </a:p>
          <a:p>
            <a:pPr marL="342900" indent="-34290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Структурирование нормативно-правовой базы ДОУ по основным направлениям деятельности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Загнутый угол 13"/>
          <p:cNvSpPr/>
          <p:nvPr/>
        </p:nvSpPr>
        <p:spPr>
          <a:xfrm>
            <a:off x="2590800" y="3886200"/>
            <a:ext cx="6248400" cy="990600"/>
          </a:xfrm>
          <a:prstGeom prst="foldedCorner">
            <a:avLst>
              <a:gd name="adj" fmla="val 38146"/>
            </a:avLst>
          </a:prstGeom>
          <a:solidFill>
            <a:srgbClr val="3FCDFF"/>
          </a:solidFill>
          <a:ln w="12700">
            <a:solidFill>
              <a:srgbClr val="C0000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Предназначение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Классификация                   3. Учет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План                                     4. Передача материалов</a:t>
            </a:r>
          </a:p>
        </p:txBody>
      </p:sp>
      <p:sp>
        <p:nvSpPr>
          <p:cNvPr id="15" name="Загнутый угол 14"/>
          <p:cNvSpPr/>
          <p:nvPr/>
        </p:nvSpPr>
        <p:spPr>
          <a:xfrm>
            <a:off x="152400" y="304800"/>
            <a:ext cx="7467600" cy="1066800"/>
          </a:xfrm>
          <a:prstGeom prst="foldedCorner">
            <a:avLst>
              <a:gd name="adj" fmla="val 50000"/>
            </a:avLst>
          </a:prstGeom>
          <a:solidFill>
            <a:srgbClr val="A9DA74"/>
          </a:solidFill>
          <a:ln w="12700">
            <a:solidFill>
              <a:schemeClr val="accent6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Номенклатура дел</a:t>
            </a:r>
          </a:p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(этап обеспечения качества ДОУ)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33400" y="5486400"/>
            <a:ext cx="8153400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3F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Эффективное управление документооборотом ДОУ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457200" y="1371600"/>
            <a:ext cx="228600" cy="4038600"/>
          </a:xfrm>
          <a:prstGeom prst="downArrow">
            <a:avLst/>
          </a:prstGeom>
          <a:solidFill>
            <a:srgbClr val="A9DA74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1752600" y="3733800"/>
            <a:ext cx="228600" cy="1676400"/>
          </a:xfrm>
          <a:prstGeom prst="downArrow">
            <a:avLst/>
          </a:prstGeom>
          <a:solidFill>
            <a:srgbClr val="FBFBA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2895600" y="4876800"/>
            <a:ext cx="228600" cy="533400"/>
          </a:xfrm>
          <a:prstGeom prst="downArrow">
            <a:avLst/>
          </a:prstGeom>
          <a:solidFill>
            <a:srgbClr val="3FCDFF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07.10.2016\919790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2289"/>
          </a:xfrm>
          <a:prstGeom prst="rect">
            <a:avLst/>
          </a:prstGeom>
          <a:noFill/>
        </p:spPr>
      </p:pic>
      <p:pic>
        <p:nvPicPr>
          <p:cNvPr id="2050" name="Picture 2" descr="C:\Users\пользователь\Desktop\07.10.2016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762000"/>
            <a:ext cx="4343400" cy="5486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2051" name="Picture 3" descr="C:\Users\пользователь\Desktop\07.10.2016\Безымянный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762000"/>
            <a:ext cx="4038600" cy="5486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07.10.2016\919790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2289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438400"/>
            <a:ext cx="8229600" cy="2220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Спасибо  за  внимание!</a:t>
            </a:r>
            <a:b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</a:br>
            <a:endParaRPr kumimoji="0" lang="ru-RU" sz="4800" b="1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07.10.2016\919790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228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7338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Качество образования в ДОУ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степень соответствия совокупности свойств и результатов образования детей дошкольного возраста прогнозируемым целям ДОУ на основе норм, требований, стандартов, потребностей и ожиданий субъектов образовательного процесса: детей, педагогов, родителей.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lvl="0" algn="ctr"/>
            <a:r>
              <a:rPr lang="ru-RU" sz="3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качества в </a:t>
            </a:r>
            <a:r>
              <a:rPr lang="ru-RU" sz="3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 </a:t>
            </a:r>
            <a:r>
              <a:rPr lang="ru-RU" sz="3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условие успешной реализации ФГОС ДО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07.10.2016\919790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228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33600"/>
            <a:ext cx="8610600" cy="39925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Менеджмент качества в дошкольном учреждении –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скоординированная деятельность по руководству и управлению ДОУ применительно к качеству,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которая позволяет преодолевать возникающие трудности и препятствия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посредством непрерывного совершенствования системы учреждения, предугадывая и предупреждая возможные кризисные ситуации.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lvl="0" algn="ctr"/>
            <a:r>
              <a:rPr lang="ru-RU" sz="3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качества в </a:t>
            </a:r>
            <a:r>
              <a:rPr lang="ru-RU" sz="3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 </a:t>
            </a:r>
            <a:r>
              <a:rPr lang="ru-RU" sz="3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условие успешной реализации ФГОС ДО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07.10.2016\919790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28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5333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Структура  менеджмента  качества</a:t>
            </a:r>
          </a:p>
          <a:p>
            <a:pPr algn="ctr">
              <a:buNone/>
            </a:pP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lvl="0" algn="ctr"/>
            <a:r>
              <a:rPr lang="ru-RU" sz="3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качества в </a:t>
            </a:r>
            <a:r>
              <a:rPr lang="ru-RU" sz="3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 </a:t>
            </a:r>
            <a:r>
              <a:rPr lang="ru-RU" sz="3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условие успешной реализации ФГОС ДО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228600" y="2438400"/>
          <a:ext cx="86868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228600" y="3276600"/>
          <a:ext cx="86868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228600" y="4114800"/>
          <a:ext cx="86868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228600" y="4953000"/>
          <a:ext cx="8686800" cy="68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228600" y="5715000"/>
          <a:ext cx="86868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8" grpId="0">
        <p:bldAsOne/>
      </p:bldGraphic>
      <p:bldGraphic spid="9" grpId="0">
        <p:bldAsOne/>
      </p:bldGraphic>
      <p:bldGraphic spid="10" grpId="0">
        <p:bldAsOne/>
      </p:bldGraphic>
      <p:bldGraphic spid="11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07.10.2016\919790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289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lvl="0" algn="ctr"/>
            <a:r>
              <a:rPr lang="ru-RU" sz="3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качества в </a:t>
            </a:r>
            <a:r>
              <a:rPr lang="ru-RU" sz="3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 </a:t>
            </a:r>
            <a:r>
              <a:rPr lang="ru-RU" sz="3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условие успешной реализации ФГОС ДО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7200" y="1828801"/>
            <a:ext cx="8229600" cy="533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Принципы  менеджмента  качества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" y="2362200"/>
            <a:ext cx="8229600" cy="533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Ориентация на потребителя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7800" y="2971800"/>
            <a:ext cx="6629400" cy="707886"/>
          </a:xfrm>
          <a:prstGeom prst="rect">
            <a:avLst/>
          </a:prstGeom>
          <a:solidFill>
            <a:srgbClr val="FBFBA7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Потребители услуг ДОУ –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государство, общество, личность (ребенок и его родители)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447800" y="3581400"/>
            <a:ext cx="6629400" cy="1092607"/>
          </a:xfrm>
          <a:prstGeom prst="rect">
            <a:avLst/>
          </a:prstGeom>
          <a:solidFill>
            <a:srgbClr val="FBFBA7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Личный пример руководителей высшего звена (заведующий, руководители структурных подразделений)</a:t>
            </a:r>
          </a:p>
          <a:p>
            <a:pPr algn="ctr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Формирование политики качества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57200" y="2971800"/>
            <a:ext cx="8229600" cy="533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Лидерство руководства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" y="3581400"/>
            <a:ext cx="8229600" cy="533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Вовлечение сотрудников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71600" y="4191000"/>
            <a:ext cx="6629400" cy="1323439"/>
          </a:xfrm>
          <a:prstGeom prst="rect">
            <a:avLst/>
          </a:prstGeom>
          <a:solidFill>
            <a:srgbClr val="FBFBA7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Инициатива в постоянном улучшении качества.</a:t>
            </a:r>
          </a:p>
          <a:p>
            <a:pPr algn="ctr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Командная организация работы. </a:t>
            </a:r>
          </a:p>
          <a:p>
            <a:pPr algn="ctr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Профессионально-личностный рост сотрудников, руководителя ДОУ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57200" y="4191000"/>
            <a:ext cx="8229600" cy="533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Постоянное совершенствование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0" y="4800600"/>
            <a:ext cx="6629400" cy="707886"/>
          </a:xfrm>
          <a:prstGeom prst="rect">
            <a:avLst/>
          </a:prstGeom>
          <a:solidFill>
            <a:srgbClr val="FBFBA7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Экспертиза                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Самообследование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Самоанализ                      Мониторинг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" y="4800600"/>
            <a:ext cx="8229600" cy="533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 решений, основанное на фактах и данных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71600" y="5410200"/>
            <a:ext cx="6629400" cy="707886"/>
          </a:xfrm>
          <a:prstGeom prst="rect">
            <a:avLst/>
          </a:prstGeom>
          <a:solidFill>
            <a:srgbClr val="FBFBA7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Эффективное управление качеством</a:t>
            </a:r>
          </a:p>
          <a:p>
            <a:pPr algn="ctr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Нормативно-методическая база для оценки качества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57200" y="5410200"/>
            <a:ext cx="8229600" cy="533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Взаимовыгодные отношения с партнерами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43000" y="6019800"/>
            <a:ext cx="7239000" cy="707886"/>
          </a:xfrm>
          <a:prstGeom prst="rect">
            <a:avLst/>
          </a:prstGeom>
          <a:solidFill>
            <a:srgbClr val="FBFBA7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Сотрудничество всех участников образовательных отношений</a:t>
            </a:r>
          </a:p>
          <a:p>
            <a:pPr algn="ctr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Конструктивное сотрудничество с социальными партнерами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3" grpId="1" animBg="1"/>
      <p:bldP spid="14" grpId="0" animBg="1"/>
      <p:bldP spid="14" grpId="1" animBg="1"/>
      <p:bldP spid="15" grpId="0" animBg="1"/>
      <p:bldP spid="16" grpId="0" animBg="1"/>
      <p:bldP spid="17" grpId="0" animBg="1"/>
      <p:bldP spid="17" grpId="1" animBg="1"/>
      <p:bldP spid="18" grpId="0" animBg="1"/>
      <p:bldP spid="19" grpId="0" animBg="1"/>
      <p:bldP spid="19" grpId="1" animBg="1"/>
      <p:bldP spid="21" grpId="0" animBg="1"/>
      <p:bldP spid="22" grpId="0" animBg="1"/>
      <p:bldP spid="22" grpId="1" animBg="1"/>
      <p:bldP spid="26" grpId="0" animBg="1"/>
      <p:bldP spid="27" grpId="0" animBg="1"/>
      <p:bldP spid="2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07.10.2016\919790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228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Система менеджмента качества (СМК) ISO 9001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Система менеджмента качества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грамотно разработанная и поддерживаемая в рабочем состоянии система управления организацией (документооборотом учреждения)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lvl="0" algn="ctr"/>
            <a:r>
              <a:rPr lang="ru-RU" sz="3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качества в </a:t>
            </a:r>
            <a:r>
              <a:rPr lang="ru-RU" sz="3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 </a:t>
            </a:r>
            <a:r>
              <a:rPr lang="ru-RU" sz="3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условие успешной реализации ФГОС ДО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07.10.2016\919790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228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667000"/>
            <a:ext cx="8610600" cy="38100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1. Политика и цели в области качества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(п. 5.3)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Принципы организации в области качества,  ее цели  </a:t>
            </a:r>
          </a:p>
          <a:p>
            <a:pPr marL="0" indent="0" algn="ctr"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2. Руководство по качеству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(п. 4.2.2) 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Краткая презентация о СМК</a:t>
            </a:r>
          </a:p>
          <a:p>
            <a:pPr marL="0" indent="0" algn="ctr"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3. Управление документацией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(п.п. 4.2.3, 4.2.4, 8.2.2, 8.3, 8.5.2, 8.5.3)</a:t>
            </a:r>
          </a:p>
          <a:p>
            <a:pPr marL="0" indent="0" algn="ctr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Нормативные документы,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регулирующие организацию работы ДОУ по всем направлениям</a:t>
            </a:r>
          </a:p>
          <a:p>
            <a:pPr marL="0" indent="0" algn="ctr"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4. Записи по качеству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(п. 4.2.4)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Документы по аудиту, контрольной деятельности</a:t>
            </a:r>
          </a:p>
          <a:p>
            <a:pPr marL="0" indent="0" algn="ctr"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5. Документация, описывающая структуру, </a:t>
            </a:r>
          </a:p>
          <a:p>
            <a:pPr marL="0" indent="0" algn="ctr"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специфику и порядок работы организации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Организационно -  распорядительные и информационно-справочные документы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lvl="0" algn="ctr"/>
            <a:r>
              <a:rPr lang="ru-RU" sz="3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качества в </a:t>
            </a:r>
            <a:r>
              <a:rPr lang="ru-RU" sz="3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 </a:t>
            </a:r>
            <a:r>
              <a:rPr lang="ru-RU" sz="3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условие успешной реализации ФГОС ДО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9600" y="1676400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Документы  системы менеджмента качества ISO 9001 (п. 4.2.1)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07.10.2016\919790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228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667000"/>
            <a:ext cx="8610600" cy="3810000"/>
          </a:xfrm>
        </p:spPr>
        <p:txBody>
          <a:bodyPr>
            <a:normAutofit/>
          </a:bodyPr>
          <a:lstStyle/>
          <a:p>
            <a:pPr marL="0" indent="0" algn="ctr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Планирование</a:t>
            </a:r>
          </a:p>
          <a:p>
            <a:pPr marL="0" indent="0" algn="ctr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Разработка</a:t>
            </a:r>
          </a:p>
          <a:p>
            <a:pPr marL="0" indent="0" algn="ctr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Официальное одобрение</a:t>
            </a:r>
          </a:p>
          <a:p>
            <a:pPr marL="0" indent="0" algn="ctr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Утверждение документов  уполномоченным персоналом</a:t>
            </a:r>
          </a:p>
          <a:p>
            <a:pPr marL="0" indent="0" algn="ctr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Анализ</a:t>
            </a:r>
          </a:p>
          <a:p>
            <a:pPr marL="0" indent="0" algn="ctr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Учет и рассылка</a:t>
            </a:r>
          </a:p>
          <a:p>
            <a:pPr marL="0" indent="0" algn="ctr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Изъятие устаревших документов</a:t>
            </a:r>
          </a:p>
          <a:p>
            <a:pPr marL="0" indent="0" algn="ctr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Учет и управление рассылкой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lvl="0" algn="ctr"/>
            <a:r>
              <a:rPr lang="ru-RU" sz="3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качества в </a:t>
            </a:r>
            <a:r>
              <a:rPr lang="ru-RU" sz="3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 </a:t>
            </a:r>
            <a:r>
              <a:rPr lang="ru-RU" sz="3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условие успешной реализации ФГОС ДО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57200" y="1905000"/>
            <a:ext cx="8229600" cy="533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Управление документами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1332</Words>
  <Application>Microsoft Office PowerPoint</Application>
  <PresentationFormat>Экран (4:3)</PresentationFormat>
  <Paragraphs>216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Georgia</vt:lpstr>
      <vt:lpstr>Times New Roman</vt:lpstr>
      <vt:lpstr>Wingdings</vt:lpstr>
      <vt:lpstr>Office Theme</vt:lpstr>
      <vt:lpstr>Презентация PowerPoint</vt:lpstr>
      <vt:lpstr>Менеджмент качества в ДОО как условие успешной реализации ФГОС ДО </vt:lpstr>
      <vt:lpstr>Менеджмент качества в ДОО как условие успешной реализации ФГОС ДО </vt:lpstr>
      <vt:lpstr>Менеджмент качества в ДОО как условие успешной реализации ФГОС ДО </vt:lpstr>
      <vt:lpstr>Менеджмент качества в ДОО как условие успешной реализации ФГОС ДО </vt:lpstr>
      <vt:lpstr>Менеджмент качества в ДОО как условие успешной реализации ФГОС ДО </vt:lpstr>
      <vt:lpstr>Менеджмент качества в ДОО как условие успешной реализации ФГОС ДО </vt:lpstr>
      <vt:lpstr>Менеджмент качества в ДОО как условие успешной реализации ФГОС ДО </vt:lpstr>
      <vt:lpstr>Менеджмент качества в ДОО как условие успешной реализации ФГОС ДО </vt:lpstr>
      <vt:lpstr>Презентация PowerPoint</vt:lpstr>
      <vt:lpstr>Номенклатура дел ДО</vt:lpstr>
      <vt:lpstr>Номенклатура дел ДО</vt:lpstr>
      <vt:lpstr>Номенклатура дел ДО</vt:lpstr>
      <vt:lpstr>Номенклатура дел ДО</vt:lpstr>
      <vt:lpstr>Номенклатура дел ДО</vt:lpstr>
      <vt:lpstr>Номенклатура дел ДО</vt:lpstr>
      <vt:lpstr>Номенклатура дел ДО</vt:lpstr>
      <vt:lpstr>Номенклатура дел ДО</vt:lpstr>
      <vt:lpstr>Номенклатура дел ДО</vt:lpstr>
      <vt:lpstr>Номенклатура дел ДО</vt:lpstr>
      <vt:lpstr>Номенклатура дел ДО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93</cp:revision>
  <cp:lastPrinted>2018-12-14T10:14:29Z</cp:lastPrinted>
  <dcterms:created xsi:type="dcterms:W3CDTF">2016-09-30T22:45:22Z</dcterms:created>
  <dcterms:modified xsi:type="dcterms:W3CDTF">2018-12-14T10:16:14Z</dcterms:modified>
</cp:coreProperties>
</file>