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2"/>
  </p:notesMasterIdLst>
  <p:handoutMasterIdLst>
    <p:handoutMasterId r:id="rId53"/>
  </p:handoutMasterIdLst>
  <p:sldIdLst>
    <p:sldId id="376" r:id="rId2"/>
    <p:sldId id="343" r:id="rId3"/>
    <p:sldId id="346" r:id="rId4"/>
    <p:sldId id="345" r:id="rId5"/>
    <p:sldId id="349" r:id="rId6"/>
    <p:sldId id="350" r:id="rId7"/>
    <p:sldId id="348" r:id="rId8"/>
    <p:sldId id="351" r:id="rId9"/>
    <p:sldId id="352" r:id="rId10"/>
    <p:sldId id="353" r:id="rId11"/>
    <p:sldId id="354" r:id="rId12"/>
    <p:sldId id="355" r:id="rId13"/>
    <p:sldId id="356" r:id="rId14"/>
    <p:sldId id="358" r:id="rId15"/>
    <p:sldId id="357" r:id="rId16"/>
    <p:sldId id="385" r:id="rId17"/>
    <p:sldId id="360" r:id="rId18"/>
    <p:sldId id="361" r:id="rId19"/>
    <p:sldId id="362" r:id="rId20"/>
    <p:sldId id="384" r:id="rId21"/>
    <p:sldId id="378" r:id="rId22"/>
    <p:sldId id="330" r:id="rId23"/>
    <p:sldId id="333" r:id="rId24"/>
    <p:sldId id="335" r:id="rId25"/>
    <p:sldId id="334" r:id="rId26"/>
    <p:sldId id="336" r:id="rId27"/>
    <p:sldId id="337" r:id="rId28"/>
    <p:sldId id="338" r:id="rId29"/>
    <p:sldId id="316" r:id="rId30"/>
    <p:sldId id="339" r:id="rId31"/>
    <p:sldId id="319" r:id="rId32"/>
    <p:sldId id="320" r:id="rId33"/>
    <p:sldId id="341" r:id="rId34"/>
    <p:sldId id="374" r:id="rId35"/>
    <p:sldId id="373" r:id="rId36"/>
    <p:sldId id="379" r:id="rId37"/>
    <p:sldId id="386" r:id="rId38"/>
    <p:sldId id="388" r:id="rId39"/>
    <p:sldId id="366" r:id="rId40"/>
    <p:sldId id="387" r:id="rId41"/>
    <p:sldId id="367" r:id="rId42"/>
    <p:sldId id="368" r:id="rId43"/>
    <p:sldId id="369" r:id="rId44"/>
    <p:sldId id="380" r:id="rId45"/>
    <p:sldId id="382" r:id="rId46"/>
    <p:sldId id="371" r:id="rId47"/>
    <p:sldId id="372" r:id="rId48"/>
    <p:sldId id="381" r:id="rId49"/>
    <p:sldId id="375" r:id="rId50"/>
    <p:sldId id="332" r:id="rId5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7A3FB"/>
    <a:srgbClr val="FF9393"/>
    <a:srgbClr val="FF7575"/>
    <a:srgbClr val="FFFF9B"/>
    <a:srgbClr val="B3EBFF"/>
    <a:srgbClr val="97E4FF"/>
    <a:srgbClr val="FFFF25"/>
    <a:srgbClr val="FFFF69"/>
    <a:srgbClr val="FFFFC1"/>
    <a:srgbClr val="FFFF8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Exce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Exce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Лист1!$C$6</c:f>
              <c:strCache>
                <c:ptCount val="1"/>
                <c:pt idx="0">
                  <c:v>высшее образование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Лист1!$D$5:$F$5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Лист1!$D$6:$F$6</c:f>
              <c:numCache>
                <c:formatCode>0%</c:formatCode>
                <c:ptCount val="3"/>
                <c:pt idx="0">
                  <c:v>0.62500000000000056</c:v>
                </c:pt>
                <c:pt idx="1">
                  <c:v>0.68500000000000061</c:v>
                </c:pt>
                <c:pt idx="2">
                  <c:v>0.67300000000000082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CB-46C3-9B8E-20AB02B782CF}"/>
            </c:ext>
          </c:extLst>
        </c:ser>
        <c:ser>
          <c:idx val="1"/>
          <c:order val="1"/>
          <c:tx>
            <c:strRef>
              <c:f>Лист1!$C$7</c:f>
              <c:strCache>
                <c:ptCount val="1"/>
                <c:pt idx="0">
                  <c:v>среднее профессиональное образование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Лист1!$D$5:$F$5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Лист1!$D$7:$F$7</c:f>
              <c:numCache>
                <c:formatCode>0%</c:formatCode>
                <c:ptCount val="3"/>
                <c:pt idx="0">
                  <c:v>0.37500000000000028</c:v>
                </c:pt>
                <c:pt idx="1">
                  <c:v>0.31500000000000028</c:v>
                </c:pt>
                <c:pt idx="2">
                  <c:v>0.32700000000000035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CB-46C3-9B8E-20AB02B782CF}"/>
            </c:ext>
          </c:extLst>
        </c:ser>
        <c:gapWidth val="219"/>
        <c:overlap val="-27"/>
        <c:axId val="67716992"/>
        <c:axId val="67737088"/>
      </c:barChart>
      <c:catAx>
        <c:axId val="677169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737088"/>
        <c:crosses val="autoZero"/>
        <c:auto val="1"/>
        <c:lblAlgn val="ctr"/>
        <c:lblOffset val="100"/>
      </c:catAx>
      <c:valAx>
        <c:axId val="677370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716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rgbClr val="E6BDF9"/>
    </a:solidFill>
    <a:ln w="9525" cap="flat" cmpd="sng" algn="ctr">
      <a:solidFill>
        <a:srgbClr val="C00000"/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Лист1!$D$24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Лист1!$C$25:$C$34</c:f>
              <c:strCache>
                <c:ptCount val="9"/>
                <c:pt idx="0">
                  <c:v>более 20 лет</c:v>
                </c:pt>
                <c:pt idx="2">
                  <c:v>от 15 до 20 лет</c:v>
                </c:pt>
                <c:pt idx="4">
                  <c:v>от 10 до 15 лет</c:v>
                </c:pt>
                <c:pt idx="6">
                  <c:v>от 5 до 10 лет</c:v>
                </c:pt>
                <c:pt idx="8">
                  <c:v>до 5 лет</c:v>
                </c:pt>
              </c:strCache>
            </c:strRef>
          </c:cat>
          <c:val>
            <c:numRef>
              <c:f>Лист1!$D$25:$D$34</c:f>
              <c:numCache>
                <c:formatCode>General</c:formatCode>
                <c:ptCount val="10"/>
                <c:pt idx="0">
                  <c:v>19</c:v>
                </c:pt>
                <c:pt idx="2">
                  <c:v>6</c:v>
                </c:pt>
                <c:pt idx="4">
                  <c:v>9</c:v>
                </c:pt>
                <c:pt idx="6">
                  <c:v>6</c:v>
                </c:pt>
                <c:pt idx="8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D6-4E98-81B5-03D0170C8057}"/>
            </c:ext>
          </c:extLst>
        </c:ser>
        <c:ser>
          <c:idx val="1"/>
          <c:order val="1"/>
          <c:tx>
            <c:strRef>
              <c:f>Лист1!$E$24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Лист1!$C$25:$C$34</c:f>
              <c:strCache>
                <c:ptCount val="9"/>
                <c:pt idx="0">
                  <c:v>более 20 лет</c:v>
                </c:pt>
                <c:pt idx="2">
                  <c:v>от 15 до 20 лет</c:v>
                </c:pt>
                <c:pt idx="4">
                  <c:v>от 10 до 15 лет</c:v>
                </c:pt>
                <c:pt idx="6">
                  <c:v>от 5 до 10 лет</c:v>
                </c:pt>
                <c:pt idx="8">
                  <c:v>до 5 лет</c:v>
                </c:pt>
              </c:strCache>
            </c:strRef>
          </c:cat>
          <c:val>
            <c:numRef>
              <c:f>Лист1!$E$25:$E$34</c:f>
              <c:numCache>
                <c:formatCode>General</c:formatCode>
                <c:ptCount val="10"/>
                <c:pt idx="0">
                  <c:v>14</c:v>
                </c:pt>
                <c:pt idx="2">
                  <c:v>9</c:v>
                </c:pt>
                <c:pt idx="4">
                  <c:v>7</c:v>
                </c:pt>
                <c:pt idx="6">
                  <c:v>11</c:v>
                </c:pt>
                <c:pt idx="8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D6-4E98-81B5-03D0170C8057}"/>
            </c:ext>
          </c:extLst>
        </c:ser>
        <c:ser>
          <c:idx val="2"/>
          <c:order val="2"/>
          <c:tx>
            <c:strRef>
              <c:f>Лист1!$F$24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Лист1!$C$25:$C$34</c:f>
              <c:strCache>
                <c:ptCount val="9"/>
                <c:pt idx="0">
                  <c:v>более 20 лет</c:v>
                </c:pt>
                <c:pt idx="2">
                  <c:v>от 15 до 20 лет</c:v>
                </c:pt>
                <c:pt idx="4">
                  <c:v>от 10 до 15 лет</c:v>
                </c:pt>
                <c:pt idx="6">
                  <c:v>от 5 до 10 лет</c:v>
                </c:pt>
                <c:pt idx="8">
                  <c:v>до 5 лет</c:v>
                </c:pt>
              </c:strCache>
            </c:strRef>
          </c:cat>
          <c:val>
            <c:numRef>
              <c:f>Лист1!$F$25:$F$34</c:f>
              <c:numCache>
                <c:formatCode>General</c:formatCode>
                <c:ptCount val="10"/>
                <c:pt idx="0">
                  <c:v>13</c:v>
                </c:pt>
                <c:pt idx="2">
                  <c:v>11</c:v>
                </c:pt>
                <c:pt idx="4">
                  <c:v>8</c:v>
                </c:pt>
                <c:pt idx="6">
                  <c:v>10</c:v>
                </c:pt>
                <c:pt idx="8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D6-4E98-81B5-03D0170C8057}"/>
            </c:ext>
          </c:extLst>
        </c:ser>
        <c:gapWidth val="219"/>
        <c:overlap val="-27"/>
        <c:axId val="69555712"/>
        <c:axId val="69557248"/>
      </c:barChart>
      <c:catAx>
        <c:axId val="695557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557248"/>
        <c:crosses val="autoZero"/>
        <c:auto val="1"/>
        <c:lblAlgn val="ctr"/>
        <c:lblOffset val="100"/>
      </c:catAx>
      <c:valAx>
        <c:axId val="695572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555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rgbClr val="E6BDF9"/>
    </a:solidFill>
    <a:ln w="9525" cap="flat" cmpd="sng" algn="ctr">
      <a:solidFill>
        <a:srgbClr val="C00000"/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Лист1!$D$50</c:f>
              <c:strCache>
                <c:ptCount val="1"/>
                <c:pt idx="0">
                  <c:v>Май 2016 года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9CE-45D0-B965-E32D0D7F9159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9CE-45D0-B965-E32D0D7F9159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9CE-45D0-B965-E32D0D7F9159}"/>
              </c:ext>
            </c:extLst>
          </c:dPt>
          <c:cat>
            <c:strRef>
              <c:f>Лист1!$E$49:$G$49</c:f>
              <c:strCache>
                <c:ptCount val="3"/>
                <c:pt idx="0">
                  <c:v>Высшая </c:v>
                </c:pt>
                <c:pt idx="1">
                  <c:v>Первая </c:v>
                </c:pt>
                <c:pt idx="2">
                  <c:v>Без категории</c:v>
                </c:pt>
              </c:strCache>
            </c:strRef>
          </c:cat>
          <c:val>
            <c:numRef>
              <c:f>Лист1!$E$50:$G$50</c:f>
              <c:numCache>
                <c:formatCode>General</c:formatCode>
                <c:ptCount val="3"/>
                <c:pt idx="0">
                  <c:v>9</c:v>
                </c:pt>
                <c:pt idx="1">
                  <c:v>20</c:v>
                </c:pt>
                <c:pt idx="2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9CE-45D0-B965-E32D0D7F9159}"/>
            </c:ext>
          </c:extLst>
        </c:ser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solidFill>
      <a:srgbClr val="E6BDF9"/>
    </a:solidFill>
    <a:ln w="9525" cap="flat" cmpd="sng" algn="ctr">
      <a:solidFill>
        <a:srgbClr val="C00000"/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Лист1!$D$64</c:f>
              <c:strCache>
                <c:ptCount val="1"/>
                <c:pt idx="0">
                  <c:v>Май 2017 года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5E-4D8D-8487-5EA7C4FAC1D4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5E-4D8D-8487-5EA7C4FAC1D4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D5E-4D8D-8487-5EA7C4FAC1D4}"/>
              </c:ext>
            </c:extLst>
          </c:dPt>
          <c:cat>
            <c:strRef>
              <c:f>Лист1!$E$63:$G$63</c:f>
              <c:strCache>
                <c:ptCount val="3"/>
                <c:pt idx="0">
                  <c:v>Высшая </c:v>
                </c:pt>
                <c:pt idx="1">
                  <c:v>Первая </c:v>
                </c:pt>
                <c:pt idx="2">
                  <c:v>Без категории</c:v>
                </c:pt>
              </c:strCache>
            </c:strRef>
          </c:cat>
          <c:val>
            <c:numRef>
              <c:f>Лист1!$E$64:$G$64</c:f>
              <c:numCache>
                <c:formatCode>General</c:formatCode>
                <c:ptCount val="3"/>
                <c:pt idx="0">
                  <c:v>12</c:v>
                </c:pt>
                <c:pt idx="1">
                  <c:v>26</c:v>
                </c:pt>
                <c:pt idx="2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D5E-4D8D-8487-5EA7C4FAC1D4}"/>
            </c:ext>
          </c:extLst>
        </c:ser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solidFill>
      <a:srgbClr val="E6BDF9"/>
    </a:solidFill>
    <a:ln w="9525" cap="flat" cmpd="sng" algn="ctr">
      <a:solidFill>
        <a:srgbClr val="C00000"/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Лист1!$D$75</c:f>
              <c:strCache>
                <c:ptCount val="1"/>
                <c:pt idx="0">
                  <c:v>Май 2018 года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5B1-44C4-9E11-CA8CA36596C9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5B1-44C4-9E11-CA8CA36596C9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5B1-44C4-9E11-CA8CA36596C9}"/>
              </c:ext>
            </c:extLst>
          </c:dPt>
          <c:cat>
            <c:strRef>
              <c:f>Лист1!$E$74:$G$74</c:f>
              <c:strCache>
                <c:ptCount val="3"/>
                <c:pt idx="0">
                  <c:v>Высшая </c:v>
                </c:pt>
                <c:pt idx="1">
                  <c:v>Первая </c:v>
                </c:pt>
                <c:pt idx="2">
                  <c:v>Без категории</c:v>
                </c:pt>
              </c:strCache>
            </c:strRef>
          </c:cat>
          <c:val>
            <c:numRef>
              <c:f>Лист1!$E$75:$G$75</c:f>
              <c:numCache>
                <c:formatCode>General</c:formatCode>
                <c:ptCount val="3"/>
                <c:pt idx="0">
                  <c:v>9</c:v>
                </c:pt>
                <c:pt idx="1">
                  <c:v>29</c:v>
                </c:pt>
                <c:pt idx="2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5B1-44C4-9E11-CA8CA36596C9}"/>
            </c:ext>
          </c:extLst>
        </c:ser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solidFill>
      <a:srgbClr val="E6BDF9"/>
    </a:solidFill>
    <a:ln w="9525" cap="flat" cmpd="sng" algn="ctr">
      <a:solidFill>
        <a:srgbClr val="C00000"/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образования и воспитания</c:v>
                </c:pt>
              </c:strCache>
            </c:strRef>
          </c:tx>
          <c:dLbls>
            <c:dLbl>
              <c:idx val="0"/>
              <c:layout>
                <c:manualLayout>
                  <c:x val="5.7126920724027514E-3"/>
                  <c:y val="-1.33613100227920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показатели результативности работы ДОУ за 2016 - 2017 учебный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1E-4539-BBFF-E84EA3235C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ИС, ВС в ДОУ</c:v>
                </c:pt>
              </c:strCache>
            </c:strRef>
          </c:tx>
          <c:dLbls>
            <c:dLbl>
              <c:idx val="0"/>
              <c:layout>
                <c:manualLayout>
                  <c:x val="7.1408650905034395E-3"/>
                  <c:y val="-1.87058340319089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показатели результативности работы ДОУ за 2016 - 2017 учебный 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1E-4539-BBFF-E84EA3235C6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эффективность воспитания и обучения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2.67226200455841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показатели результативности работы ДОУ за 2016 - 2017 учебный год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21E-4539-BBFF-E84EA3235C6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система мониторинга качества образования</c:v>
                </c:pt>
              </c:strCache>
            </c:strRef>
          </c:tx>
          <c:dLbls>
            <c:dLbl>
              <c:idx val="0"/>
              <c:layout>
                <c:manualLayout>
                  <c:x val="9.9972111267048105E-3"/>
                  <c:y val="-1.603357202735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показатели результативности работы ДОУ за 2016 - 2017 учебный год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21E-4539-BBFF-E84EA3235C6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реализация социального заказа в ОП</c:v>
                </c:pt>
              </c:strCache>
            </c:strRef>
          </c:tx>
          <c:dLbls>
            <c:dLbl>
              <c:idx val="0"/>
              <c:layout>
                <c:manualLayout>
                  <c:x val="2.8563460362013753E-3"/>
                  <c:y val="-1.603357202735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показатели результативности работы ДОУ за 2016 - 2017 учебный год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21E-4539-BBFF-E84EA3235C6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ресурсное обеспечение деятельности</c:v>
                </c:pt>
              </c:strCache>
            </c:strRef>
          </c:tx>
          <c:dLbls>
            <c:dLbl>
              <c:idx val="0"/>
              <c:layout>
                <c:manualLayout>
                  <c:x val="8.5690381086041267E-3"/>
                  <c:y val="-1.33613100227920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показатели результативности работы ДОУ за 2016 - 2017 учебный год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21E-4539-BBFF-E84EA3235C6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безопасность воспитанников, эффективность оздоровления</c:v>
                </c:pt>
              </c:strCache>
            </c:strRef>
          </c:tx>
          <c:dLbls>
            <c:dLbl>
              <c:idx val="0"/>
              <c:layout>
                <c:manualLayout>
                  <c:x val="8.5690381086040747E-3"/>
                  <c:y val="-3.20671440547009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показатели результативности работы ДОУ за 2016 - 2017 учебный год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21E-4539-BBFF-E84EA3235C68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социальное партнерство</c:v>
                </c:pt>
              </c:strCache>
            </c:strRef>
          </c:tx>
          <c:dLbls>
            <c:dLbl>
              <c:idx val="0"/>
              <c:layout>
                <c:manualLayout>
                  <c:x val="9.9972111267048105E-3"/>
                  <c:y val="-2.4050358041025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показатели результативности работы ДОУ за 2016 - 2017 учебный год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21E-4539-BBFF-E84EA3235C68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отношение родителей и воспитанников к ДОУ </c:v>
                </c:pt>
              </c:strCache>
            </c:strRef>
          </c:tx>
          <c:dLbls>
            <c:dLbl>
              <c:idx val="0"/>
              <c:layout>
                <c:manualLayout>
                  <c:x val="1.8566249235308939E-2"/>
                  <c:y val="-1.87058340319089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показатели результативности работы ДОУ за 2016 - 2017 учебный год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21E-4539-BBFF-E84EA3235C68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управление качеством образования</c:v>
                </c:pt>
              </c:strCache>
            </c:strRef>
          </c:tx>
          <c:dLbls>
            <c:dLbl>
              <c:idx val="0"/>
              <c:layout>
                <c:manualLayout>
                  <c:x val="9.9972111267048105E-3"/>
                  <c:y val="-1.603357202735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показатели результативности работы ДОУ за 2016 - 2017 учебный год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21E-4539-BBFF-E84EA3235C68}"/>
            </c:ext>
          </c:extLst>
        </c:ser>
        <c:dLbls/>
        <c:shape val="box"/>
        <c:axId val="142805248"/>
        <c:axId val="142823424"/>
        <c:axId val="0"/>
      </c:bar3DChart>
      <c:catAx>
        <c:axId val="142805248"/>
        <c:scaling>
          <c:orientation val="minMax"/>
        </c:scaling>
        <c:delete val="1"/>
        <c:axPos val="b"/>
        <c:numFmt formatCode="General" sourceLinked="0"/>
        <c:tickLblPos val="none"/>
        <c:crossAx val="142823424"/>
        <c:crosses val="autoZero"/>
        <c:auto val="1"/>
        <c:lblAlgn val="ctr"/>
        <c:lblOffset val="100"/>
      </c:catAx>
      <c:valAx>
        <c:axId val="142823424"/>
        <c:scaling>
          <c:orientation val="minMax"/>
        </c:scaling>
        <c:axPos val="l"/>
        <c:majorGridlines/>
        <c:numFmt formatCode="General" sourceLinked="1"/>
        <c:tickLblPos val="nextTo"/>
        <c:crossAx val="142805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950349956255471"/>
          <c:y val="1.5092776975963855E-2"/>
          <c:w val="0.33660761154855706"/>
          <c:h val="0.96981420245903283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1F879E-2968-40BB-97E6-60E79BCEF039}" type="doc">
      <dgm:prSet loTypeId="urn:microsoft.com/office/officeart/2005/8/layout/cycle3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9D8DAB8-A63B-43E5-BF0F-9BA7D6AD2B9C}">
      <dgm:prSet phldrT="[Текст]" custT="1"/>
      <dgm:spPr>
        <a:ln>
          <a:solidFill>
            <a:srgbClr val="FFFF00"/>
          </a:solidFill>
        </a:ln>
      </dgm:spPr>
      <dgm:t>
        <a:bodyPr/>
        <a:lstStyle/>
        <a:p>
          <a:r>
            <a:rPr lang="ru-RU" sz="3200" b="0" i="0" dirty="0" smtClean="0">
              <a:solidFill>
                <a:schemeClr val="bg1"/>
              </a:solidFill>
              <a:latin typeface="Georgia" pitchFamily="18" charset="0"/>
            </a:rPr>
            <a:t>Политика КО в ДОО</a:t>
          </a:r>
          <a:endParaRPr lang="ru-RU" sz="3200" b="0" i="0" dirty="0">
            <a:solidFill>
              <a:schemeClr val="bg1"/>
            </a:solidFill>
            <a:latin typeface="Georgia" pitchFamily="18" charset="0"/>
          </a:endParaRPr>
        </a:p>
      </dgm:t>
    </dgm:pt>
    <dgm:pt modelId="{A83D6EA4-A208-45BB-9841-8E93F7606035}" type="parTrans" cxnId="{6F0B8975-EDF3-40E4-A49F-DCD19718F66E}">
      <dgm:prSet/>
      <dgm:spPr/>
      <dgm:t>
        <a:bodyPr/>
        <a:lstStyle/>
        <a:p>
          <a:endParaRPr lang="ru-RU"/>
        </a:p>
      </dgm:t>
    </dgm:pt>
    <dgm:pt modelId="{0F2213B2-B5F1-4933-8B84-78034DEF592F}" type="sibTrans" cxnId="{6F0B8975-EDF3-40E4-A49F-DCD19718F66E}">
      <dgm:prSet/>
      <dgm:spPr/>
      <dgm:t>
        <a:bodyPr/>
        <a:lstStyle/>
        <a:p>
          <a:endParaRPr lang="ru-RU" sz="2000">
            <a:latin typeface="Georgia" pitchFamily="18" charset="0"/>
          </a:endParaRPr>
        </a:p>
      </dgm:t>
    </dgm:pt>
    <dgm:pt modelId="{496E9B4E-E428-4813-8976-487EDCBB2FA5}">
      <dgm:prSet phldrT="[Текст]" custT="1"/>
      <dgm:spPr>
        <a:ln>
          <a:solidFill>
            <a:srgbClr val="FFFF00"/>
          </a:solidFill>
        </a:ln>
      </dgm:spPr>
      <dgm:t>
        <a:bodyPr/>
        <a:lstStyle/>
        <a:p>
          <a:r>
            <a:rPr lang="ru-RU" sz="3000" dirty="0" smtClean="0">
              <a:latin typeface="Georgia" pitchFamily="18" charset="0"/>
            </a:rPr>
            <a:t>Общая концепция КО</a:t>
          </a:r>
          <a:endParaRPr lang="ru-RU" sz="3000" dirty="0">
            <a:latin typeface="Georgia" pitchFamily="18" charset="0"/>
          </a:endParaRPr>
        </a:p>
      </dgm:t>
    </dgm:pt>
    <dgm:pt modelId="{5399DCEA-8706-4473-96E6-1D62F5AE7AC3}" type="parTrans" cxnId="{CB2BB5E0-A234-4023-88F7-13A4F47F10C3}">
      <dgm:prSet/>
      <dgm:spPr/>
      <dgm:t>
        <a:bodyPr/>
        <a:lstStyle/>
        <a:p>
          <a:endParaRPr lang="ru-RU"/>
        </a:p>
      </dgm:t>
    </dgm:pt>
    <dgm:pt modelId="{5608C7DF-5479-4187-940D-D39238418F28}" type="sibTrans" cxnId="{CB2BB5E0-A234-4023-88F7-13A4F47F10C3}">
      <dgm:prSet/>
      <dgm:spPr/>
      <dgm:t>
        <a:bodyPr/>
        <a:lstStyle/>
        <a:p>
          <a:endParaRPr lang="ru-RU"/>
        </a:p>
      </dgm:t>
    </dgm:pt>
    <dgm:pt modelId="{3F79D962-AD33-4C05-8203-6B4616CCFDAF}">
      <dgm:prSet phldrT="[Текст]" custT="1"/>
      <dgm:spPr>
        <a:ln>
          <a:solidFill>
            <a:srgbClr val="FFFF00"/>
          </a:solidFill>
        </a:ln>
      </dgm:spPr>
      <dgm:t>
        <a:bodyPr/>
        <a:lstStyle/>
        <a:p>
          <a:r>
            <a:rPr lang="ru-RU" sz="3200" dirty="0" smtClean="0">
              <a:latin typeface="Georgia" pitchFamily="18" charset="0"/>
            </a:rPr>
            <a:t>ВСОКО</a:t>
          </a:r>
          <a:endParaRPr lang="ru-RU" sz="3200" dirty="0">
            <a:latin typeface="Georgia" pitchFamily="18" charset="0"/>
          </a:endParaRPr>
        </a:p>
      </dgm:t>
    </dgm:pt>
    <dgm:pt modelId="{F4DEBCE5-44B0-4660-8DF5-1A9135CFA8B2}" type="parTrans" cxnId="{024B4245-1200-4751-947B-6694280A962A}">
      <dgm:prSet/>
      <dgm:spPr/>
      <dgm:t>
        <a:bodyPr/>
        <a:lstStyle/>
        <a:p>
          <a:endParaRPr lang="ru-RU"/>
        </a:p>
      </dgm:t>
    </dgm:pt>
    <dgm:pt modelId="{49A0DA16-1534-4685-9402-FE63A9162058}" type="sibTrans" cxnId="{024B4245-1200-4751-947B-6694280A962A}">
      <dgm:prSet/>
      <dgm:spPr/>
      <dgm:t>
        <a:bodyPr/>
        <a:lstStyle/>
        <a:p>
          <a:endParaRPr lang="ru-RU"/>
        </a:p>
      </dgm:t>
    </dgm:pt>
    <dgm:pt modelId="{7F89C9C9-5085-4B44-BA39-2E9180B11A70}">
      <dgm:prSet phldrT="[Текст]" custT="1"/>
      <dgm:spPr>
        <a:ln>
          <a:solidFill>
            <a:srgbClr val="FFFF00"/>
          </a:solidFill>
        </a:ln>
      </dgm:spPr>
      <dgm:t>
        <a:bodyPr/>
        <a:lstStyle/>
        <a:p>
          <a:r>
            <a:rPr lang="ru-RU" sz="3200" dirty="0" smtClean="0">
              <a:latin typeface="Georgia" pitchFamily="18" charset="0"/>
            </a:rPr>
            <a:t>Принципы ВМКО</a:t>
          </a:r>
          <a:endParaRPr lang="ru-RU" sz="3200" dirty="0">
            <a:latin typeface="Georgia" pitchFamily="18" charset="0"/>
          </a:endParaRPr>
        </a:p>
      </dgm:t>
    </dgm:pt>
    <dgm:pt modelId="{33790E1A-B6FF-4BDC-9C2E-1C54DCF97E34}" type="parTrans" cxnId="{16FA0A0D-72F4-43BB-9A49-8DA51E868228}">
      <dgm:prSet/>
      <dgm:spPr/>
      <dgm:t>
        <a:bodyPr/>
        <a:lstStyle/>
        <a:p>
          <a:endParaRPr lang="ru-RU"/>
        </a:p>
      </dgm:t>
    </dgm:pt>
    <dgm:pt modelId="{BEEB4523-34B0-4D87-B962-A8F3A4A3EC4A}" type="sibTrans" cxnId="{16FA0A0D-72F4-43BB-9A49-8DA51E868228}">
      <dgm:prSet/>
      <dgm:spPr/>
      <dgm:t>
        <a:bodyPr/>
        <a:lstStyle/>
        <a:p>
          <a:endParaRPr lang="ru-RU"/>
        </a:p>
      </dgm:t>
    </dgm:pt>
    <dgm:pt modelId="{33271565-568A-472D-9AAE-FE998B16206E}">
      <dgm:prSet phldrT="[Текст]" custT="1"/>
      <dgm:spPr>
        <a:ln>
          <a:solidFill>
            <a:srgbClr val="FFFF00"/>
          </a:solidFill>
        </a:ln>
      </dgm:spPr>
      <dgm:t>
        <a:bodyPr/>
        <a:lstStyle/>
        <a:p>
          <a:r>
            <a:rPr lang="ru-RU" sz="3200" dirty="0" smtClean="0">
              <a:latin typeface="Georgia" pitchFamily="18" charset="0"/>
            </a:rPr>
            <a:t>Модель ВКМО</a:t>
          </a:r>
          <a:endParaRPr lang="ru-RU" sz="3200" dirty="0">
            <a:latin typeface="Georgia" pitchFamily="18" charset="0"/>
          </a:endParaRPr>
        </a:p>
      </dgm:t>
    </dgm:pt>
    <dgm:pt modelId="{14C573C7-EADD-429F-A303-F4E6299A08EE}" type="parTrans" cxnId="{BD59711E-8AFE-45D1-A646-D81EE0527495}">
      <dgm:prSet/>
      <dgm:spPr/>
      <dgm:t>
        <a:bodyPr/>
        <a:lstStyle/>
        <a:p>
          <a:endParaRPr lang="ru-RU"/>
        </a:p>
      </dgm:t>
    </dgm:pt>
    <dgm:pt modelId="{2908613C-FD70-44D0-A5D8-2B8CE5C708DA}" type="sibTrans" cxnId="{BD59711E-8AFE-45D1-A646-D81EE0527495}">
      <dgm:prSet/>
      <dgm:spPr/>
      <dgm:t>
        <a:bodyPr/>
        <a:lstStyle/>
        <a:p>
          <a:endParaRPr lang="ru-RU"/>
        </a:p>
      </dgm:t>
    </dgm:pt>
    <dgm:pt modelId="{D9BCFEFC-F0A4-4580-B9F8-0A555E894EC9}" type="pres">
      <dgm:prSet presAssocID="{BC1F879E-2968-40BB-97E6-60E79BCEF03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1390C1-0345-4522-806E-EC8859294E0F}" type="pres">
      <dgm:prSet presAssocID="{BC1F879E-2968-40BB-97E6-60E79BCEF039}" presName="cycle" presStyleCnt="0"/>
      <dgm:spPr/>
    </dgm:pt>
    <dgm:pt modelId="{17507373-6FD4-4B5A-B1AA-8BEECB5FEFF6}" type="pres">
      <dgm:prSet presAssocID="{F9D8DAB8-A63B-43E5-BF0F-9BA7D6AD2B9C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D20DB-3FDB-4977-A3FF-31BFBA59152D}" type="pres">
      <dgm:prSet presAssocID="{0F2213B2-B5F1-4933-8B84-78034DEF592F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2967EE54-77DE-4D4A-B35D-567FF8804DAE}" type="pres">
      <dgm:prSet presAssocID="{496E9B4E-E428-4813-8976-487EDCBB2FA5}" presName="nodeFollowingNodes" presStyleLbl="node1" presStyleIdx="1" presStyleCnt="5" custScaleX="1130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7FE32-411A-4033-9C98-A368B98182C6}" type="pres">
      <dgm:prSet presAssocID="{3F79D962-AD33-4C05-8203-6B4616CCFDAF}" presName="nodeFollowingNodes" presStyleLbl="node1" presStyleIdx="2" presStyleCnt="5" custRadScaleRad="104205" custRadScaleInc="-40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79606-9D73-4537-B3A5-283D464027A0}" type="pres">
      <dgm:prSet presAssocID="{7F89C9C9-5085-4B44-BA39-2E9180B11A70}" presName="nodeFollowingNodes" presStyleLbl="node1" presStyleIdx="3" presStyleCnt="5" custRadScaleRad="104581" custRadScaleInc="4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627BD-2FE8-433D-AD82-6DF8EF1B4384}" type="pres">
      <dgm:prSet presAssocID="{33271565-568A-472D-9AAE-FE998B16206E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CEF7EE-6CE8-46CA-94F8-2640819616B0}" type="presOf" srcId="{F9D8DAB8-A63B-43E5-BF0F-9BA7D6AD2B9C}" destId="{17507373-6FD4-4B5A-B1AA-8BEECB5FEFF6}" srcOrd="0" destOrd="0" presId="urn:microsoft.com/office/officeart/2005/8/layout/cycle3"/>
    <dgm:cxn modelId="{ACC3EEB6-A4FC-46B9-81AA-782A9A777AEC}" type="presOf" srcId="{7F89C9C9-5085-4B44-BA39-2E9180B11A70}" destId="{E5379606-9D73-4537-B3A5-283D464027A0}" srcOrd="0" destOrd="0" presId="urn:microsoft.com/office/officeart/2005/8/layout/cycle3"/>
    <dgm:cxn modelId="{024B4245-1200-4751-947B-6694280A962A}" srcId="{BC1F879E-2968-40BB-97E6-60E79BCEF039}" destId="{3F79D962-AD33-4C05-8203-6B4616CCFDAF}" srcOrd="2" destOrd="0" parTransId="{F4DEBCE5-44B0-4660-8DF5-1A9135CFA8B2}" sibTransId="{49A0DA16-1534-4685-9402-FE63A9162058}"/>
    <dgm:cxn modelId="{4DAFEBB5-84E3-4F14-9CB7-A5998E6A9651}" type="presOf" srcId="{0F2213B2-B5F1-4933-8B84-78034DEF592F}" destId="{AB4D20DB-3FDB-4977-A3FF-31BFBA59152D}" srcOrd="0" destOrd="0" presId="urn:microsoft.com/office/officeart/2005/8/layout/cycle3"/>
    <dgm:cxn modelId="{4B583C8C-43B1-429E-84AE-AEB8DEAF5153}" type="presOf" srcId="{BC1F879E-2968-40BB-97E6-60E79BCEF039}" destId="{D9BCFEFC-F0A4-4580-B9F8-0A555E894EC9}" srcOrd="0" destOrd="0" presId="urn:microsoft.com/office/officeart/2005/8/layout/cycle3"/>
    <dgm:cxn modelId="{F03199AE-F55F-4FD0-8AF1-CC5B50C181C9}" type="presOf" srcId="{3F79D962-AD33-4C05-8203-6B4616CCFDAF}" destId="{5BC7FE32-411A-4033-9C98-A368B98182C6}" srcOrd="0" destOrd="0" presId="urn:microsoft.com/office/officeart/2005/8/layout/cycle3"/>
    <dgm:cxn modelId="{CB2BB5E0-A234-4023-88F7-13A4F47F10C3}" srcId="{BC1F879E-2968-40BB-97E6-60E79BCEF039}" destId="{496E9B4E-E428-4813-8976-487EDCBB2FA5}" srcOrd="1" destOrd="0" parTransId="{5399DCEA-8706-4473-96E6-1D62F5AE7AC3}" sibTransId="{5608C7DF-5479-4187-940D-D39238418F28}"/>
    <dgm:cxn modelId="{57801482-8438-4D46-8E19-F2C9102F396F}" type="presOf" srcId="{33271565-568A-472D-9AAE-FE998B16206E}" destId="{ABA627BD-2FE8-433D-AD82-6DF8EF1B4384}" srcOrd="0" destOrd="0" presId="urn:microsoft.com/office/officeart/2005/8/layout/cycle3"/>
    <dgm:cxn modelId="{16FA0A0D-72F4-43BB-9A49-8DA51E868228}" srcId="{BC1F879E-2968-40BB-97E6-60E79BCEF039}" destId="{7F89C9C9-5085-4B44-BA39-2E9180B11A70}" srcOrd="3" destOrd="0" parTransId="{33790E1A-B6FF-4BDC-9C2E-1C54DCF97E34}" sibTransId="{BEEB4523-34B0-4D87-B962-A8F3A4A3EC4A}"/>
    <dgm:cxn modelId="{6F0B8975-EDF3-40E4-A49F-DCD19718F66E}" srcId="{BC1F879E-2968-40BB-97E6-60E79BCEF039}" destId="{F9D8DAB8-A63B-43E5-BF0F-9BA7D6AD2B9C}" srcOrd="0" destOrd="0" parTransId="{A83D6EA4-A208-45BB-9841-8E93F7606035}" sibTransId="{0F2213B2-B5F1-4933-8B84-78034DEF592F}"/>
    <dgm:cxn modelId="{BD59711E-8AFE-45D1-A646-D81EE0527495}" srcId="{BC1F879E-2968-40BB-97E6-60E79BCEF039}" destId="{33271565-568A-472D-9AAE-FE998B16206E}" srcOrd="4" destOrd="0" parTransId="{14C573C7-EADD-429F-A303-F4E6299A08EE}" sibTransId="{2908613C-FD70-44D0-A5D8-2B8CE5C708DA}"/>
    <dgm:cxn modelId="{A2983A28-5C39-4462-8285-0AF128DB5710}" type="presOf" srcId="{496E9B4E-E428-4813-8976-487EDCBB2FA5}" destId="{2967EE54-77DE-4D4A-B35D-567FF8804DAE}" srcOrd="0" destOrd="0" presId="urn:microsoft.com/office/officeart/2005/8/layout/cycle3"/>
    <dgm:cxn modelId="{3D60D15A-1401-4048-8FED-3E6AC5C9C147}" type="presParOf" srcId="{D9BCFEFC-F0A4-4580-B9F8-0A555E894EC9}" destId="{7A1390C1-0345-4522-806E-EC8859294E0F}" srcOrd="0" destOrd="0" presId="urn:microsoft.com/office/officeart/2005/8/layout/cycle3"/>
    <dgm:cxn modelId="{C4B13CF0-2BB6-468F-997B-8D402F0DEBCA}" type="presParOf" srcId="{7A1390C1-0345-4522-806E-EC8859294E0F}" destId="{17507373-6FD4-4B5A-B1AA-8BEECB5FEFF6}" srcOrd="0" destOrd="0" presId="urn:microsoft.com/office/officeart/2005/8/layout/cycle3"/>
    <dgm:cxn modelId="{C6B74C2D-BA1D-4407-A48E-DC6E5E1D16CB}" type="presParOf" srcId="{7A1390C1-0345-4522-806E-EC8859294E0F}" destId="{AB4D20DB-3FDB-4977-A3FF-31BFBA59152D}" srcOrd="1" destOrd="0" presId="urn:microsoft.com/office/officeart/2005/8/layout/cycle3"/>
    <dgm:cxn modelId="{8DB1296D-11F3-4E7B-A2E3-1E3E1FEB3C8D}" type="presParOf" srcId="{7A1390C1-0345-4522-806E-EC8859294E0F}" destId="{2967EE54-77DE-4D4A-B35D-567FF8804DAE}" srcOrd="2" destOrd="0" presId="urn:microsoft.com/office/officeart/2005/8/layout/cycle3"/>
    <dgm:cxn modelId="{732FDC74-1CFA-44A2-8A49-EFFA8A2BDC10}" type="presParOf" srcId="{7A1390C1-0345-4522-806E-EC8859294E0F}" destId="{5BC7FE32-411A-4033-9C98-A368B98182C6}" srcOrd="3" destOrd="0" presId="urn:microsoft.com/office/officeart/2005/8/layout/cycle3"/>
    <dgm:cxn modelId="{B039B0C3-1E78-4B9C-ABDD-003DC8E9B6D8}" type="presParOf" srcId="{7A1390C1-0345-4522-806E-EC8859294E0F}" destId="{E5379606-9D73-4537-B3A5-283D464027A0}" srcOrd="4" destOrd="0" presId="urn:microsoft.com/office/officeart/2005/8/layout/cycle3"/>
    <dgm:cxn modelId="{CDBB24B1-392B-406F-8707-37DF743CD598}" type="presParOf" srcId="{7A1390C1-0345-4522-806E-EC8859294E0F}" destId="{ABA627BD-2FE8-433D-AD82-6DF8EF1B438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4D20DB-3FDB-4977-A3FF-31BFBA59152D}">
      <dsp:nvSpPr>
        <dsp:cNvPr id="0" name=""/>
        <dsp:cNvSpPr/>
      </dsp:nvSpPr>
      <dsp:spPr>
        <a:xfrm>
          <a:off x="1302402" y="-34033"/>
          <a:ext cx="5576688" cy="5576688"/>
        </a:xfrm>
        <a:prstGeom prst="circularArrow">
          <a:avLst>
            <a:gd name="adj1" fmla="val 5544"/>
            <a:gd name="adj2" fmla="val 330680"/>
            <a:gd name="adj3" fmla="val 13766003"/>
            <a:gd name="adj4" fmla="val 17392006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07373-6FD4-4B5A-B1AA-8BEECB5FEFF6}">
      <dsp:nvSpPr>
        <dsp:cNvPr id="0" name=""/>
        <dsp:cNvSpPr/>
      </dsp:nvSpPr>
      <dsp:spPr>
        <a:xfrm>
          <a:off x="2779483" y="1651"/>
          <a:ext cx="2622525" cy="13112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0" kern="1200" dirty="0" smtClean="0">
              <a:solidFill>
                <a:schemeClr val="bg1"/>
              </a:solidFill>
              <a:latin typeface="Georgia" pitchFamily="18" charset="0"/>
            </a:rPr>
            <a:t>Политика КО в ДОО</a:t>
          </a:r>
          <a:endParaRPr lang="ru-RU" sz="3200" b="0" i="0" kern="1200" dirty="0">
            <a:solidFill>
              <a:schemeClr val="bg1"/>
            </a:solidFill>
            <a:latin typeface="Georgia" pitchFamily="18" charset="0"/>
          </a:endParaRPr>
        </a:p>
      </dsp:txBody>
      <dsp:txXfrm>
        <a:off x="2779483" y="1651"/>
        <a:ext cx="2622525" cy="1311262"/>
      </dsp:txXfrm>
    </dsp:sp>
    <dsp:sp modelId="{2967EE54-77DE-4D4A-B35D-567FF8804DAE}">
      <dsp:nvSpPr>
        <dsp:cNvPr id="0" name=""/>
        <dsp:cNvSpPr/>
      </dsp:nvSpPr>
      <dsp:spPr>
        <a:xfrm>
          <a:off x="4869774" y="1644891"/>
          <a:ext cx="2965394" cy="13112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Georgia" pitchFamily="18" charset="0"/>
            </a:rPr>
            <a:t>Общая концепция КО</a:t>
          </a:r>
          <a:endParaRPr lang="ru-RU" sz="3000" kern="1200" dirty="0">
            <a:latin typeface="Georgia" pitchFamily="18" charset="0"/>
          </a:endParaRPr>
        </a:p>
      </dsp:txBody>
      <dsp:txXfrm>
        <a:off x="4869774" y="1644891"/>
        <a:ext cx="2965394" cy="1311262"/>
      </dsp:txXfrm>
    </dsp:sp>
    <dsp:sp modelId="{5BC7FE32-411A-4033-9C98-A368B98182C6}">
      <dsp:nvSpPr>
        <dsp:cNvPr id="0" name=""/>
        <dsp:cNvSpPr/>
      </dsp:nvSpPr>
      <dsp:spPr>
        <a:xfrm>
          <a:off x="4320489" y="4305361"/>
          <a:ext cx="2622525" cy="13112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Georgia" pitchFamily="18" charset="0"/>
            </a:rPr>
            <a:t>ВСОКО</a:t>
          </a:r>
          <a:endParaRPr lang="ru-RU" sz="3200" kern="1200" dirty="0">
            <a:latin typeface="Georgia" pitchFamily="18" charset="0"/>
          </a:endParaRPr>
        </a:p>
      </dsp:txBody>
      <dsp:txXfrm>
        <a:off x="4320489" y="4305361"/>
        <a:ext cx="2622525" cy="1311262"/>
      </dsp:txXfrm>
    </dsp:sp>
    <dsp:sp modelId="{E5379606-9D73-4537-B3A5-283D464027A0}">
      <dsp:nvSpPr>
        <dsp:cNvPr id="0" name=""/>
        <dsp:cNvSpPr/>
      </dsp:nvSpPr>
      <dsp:spPr>
        <a:xfrm>
          <a:off x="1224142" y="4305361"/>
          <a:ext cx="2622525" cy="131126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Georgia" pitchFamily="18" charset="0"/>
            </a:rPr>
            <a:t>Принципы ВМКО</a:t>
          </a:r>
          <a:endParaRPr lang="ru-RU" sz="3200" kern="1200" dirty="0">
            <a:latin typeface="Georgia" pitchFamily="18" charset="0"/>
          </a:endParaRPr>
        </a:p>
      </dsp:txBody>
      <dsp:txXfrm>
        <a:off x="1224142" y="4305361"/>
        <a:ext cx="2622525" cy="1311262"/>
      </dsp:txXfrm>
    </dsp:sp>
    <dsp:sp modelId="{ABA627BD-2FE8-433D-AD82-6DF8EF1B4384}">
      <dsp:nvSpPr>
        <dsp:cNvPr id="0" name=""/>
        <dsp:cNvSpPr/>
      </dsp:nvSpPr>
      <dsp:spPr>
        <a:xfrm>
          <a:off x="517758" y="1644891"/>
          <a:ext cx="2622525" cy="131126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Georgia" pitchFamily="18" charset="0"/>
            </a:rPr>
            <a:t>Модель ВКМО</a:t>
          </a:r>
          <a:endParaRPr lang="ru-RU" sz="3200" kern="1200" dirty="0">
            <a:latin typeface="Georgia" pitchFamily="18" charset="0"/>
          </a:endParaRPr>
        </a:p>
      </dsp:txBody>
      <dsp:txXfrm>
        <a:off x="517758" y="1644891"/>
        <a:ext cx="2622525" cy="1311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E62F18E7-87DA-46E5-B4B6-4CA49E24C8D9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89786F9B-30D7-4089-B2F7-968316953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88932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D35BEB67-BF6E-4475-9BF7-4ABC3C4FDD5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F1DEE436-B1CA-4558-ACE8-B13CE514F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29618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5331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36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700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5519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988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430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145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997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047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9155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272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72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19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9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673224" y="818366"/>
            <a:ext cx="8229600" cy="794106"/>
          </a:xfrm>
        </p:spPr>
        <p:txBody>
          <a:bodyPr>
            <a:normAutofit/>
            <a:scene3d>
              <a:camera prst="orthographicFront"/>
              <a:lightRig rig="soft" dir="t"/>
            </a:scene3d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«Постоянное улучшение деятельности организации в целом 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следует рассматривать как ее неизменную цель»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9000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</a:t>
            </a:r>
            <a:endParaRPr lang="ru-RU" sz="20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4"/>
          <p:cNvSpPr>
            <a:spLocks noGrp="1"/>
          </p:cNvSpPr>
          <p:nvPr>
            <p:ph idx="1"/>
          </p:nvPr>
        </p:nvSpPr>
        <p:spPr>
          <a:xfrm>
            <a:off x="611560" y="2132856"/>
            <a:ext cx="8229600" cy="223224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9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Кадровая политика руководителя  ДОУ в контексте обеспечения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качества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предоставляемых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услуг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5405872"/>
            <a:ext cx="41148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4010025" algn="l"/>
              </a:tabLst>
            </a:pPr>
            <a:r>
              <a:rPr lang="ru-RU" b="1" kern="100" dirty="0">
                <a:solidFill>
                  <a:srgbClr val="00206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Прокуророва С.Е.</a:t>
            </a:r>
            <a:r>
              <a:rPr lang="ru-RU" kern="100" dirty="0">
                <a:solidFill>
                  <a:srgbClr val="00206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, </a:t>
            </a:r>
            <a:endParaRPr lang="ru-RU" kern="100" dirty="0" smtClean="0">
              <a:solidFill>
                <a:srgbClr val="002060"/>
              </a:solidFill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  <a:p>
            <a:pPr>
              <a:spcAft>
                <a:spcPts val="0"/>
              </a:spcAft>
              <a:tabLst>
                <a:tab pos="4010025" algn="l"/>
              </a:tabLst>
            </a:pPr>
            <a:r>
              <a:rPr lang="ru-RU" sz="1600" kern="100" dirty="0" smtClean="0">
                <a:solidFill>
                  <a:srgbClr val="00206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заведующий</a:t>
            </a:r>
            <a:r>
              <a:rPr lang="ru-RU" sz="1600" kern="100" dirty="0">
                <a:solidFill>
                  <a:srgbClr val="00206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, МДОУ «Детский сад № 93»</a:t>
            </a:r>
            <a:endParaRPr lang="ru-RU" sz="1600" kern="100" dirty="0" smtClean="0">
              <a:solidFill>
                <a:srgbClr val="002060"/>
              </a:solidFill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  <a:p>
            <a:pPr>
              <a:spcAft>
                <a:spcPts val="0"/>
              </a:spcAft>
              <a:tabLst>
                <a:tab pos="4010025" algn="l"/>
              </a:tabLst>
            </a:pPr>
            <a:r>
              <a:rPr lang="ru-RU" b="1" kern="100" dirty="0" smtClean="0">
                <a:solidFill>
                  <a:srgbClr val="00206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Макшева Е.В.</a:t>
            </a:r>
            <a:r>
              <a:rPr lang="ru-RU" kern="100" dirty="0" smtClean="0">
                <a:solidFill>
                  <a:srgbClr val="00206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, </a:t>
            </a:r>
            <a:r>
              <a:rPr lang="ru-RU" sz="1600" kern="100" dirty="0" smtClean="0">
                <a:solidFill>
                  <a:srgbClr val="00206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старший воспитатель, МДОУ </a:t>
            </a:r>
            <a:r>
              <a:rPr lang="ru-RU" sz="1600" kern="100" dirty="0">
                <a:solidFill>
                  <a:srgbClr val="00206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«Детский сад № 93»</a:t>
            </a:r>
            <a:endParaRPr lang="ru-RU" sz="1050" kern="100" dirty="0">
              <a:solidFill>
                <a:srgbClr val="002060"/>
              </a:solidFill>
              <a:effectLst/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188640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«Детский сад № 93»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899592" y="116632"/>
            <a:ext cx="7128792" cy="442674"/>
          </a:xfrm>
          <a:prstGeom prst="roundRect">
            <a:avLst/>
          </a:prstGeom>
          <a:solidFill>
            <a:srgbClr val="F7923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Методы управления персоналом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107504" y="1124744"/>
            <a:ext cx="2880320" cy="4896544"/>
          </a:xfrm>
          <a:prstGeom prst="flowChartMultidocument">
            <a:avLst/>
          </a:prstGeom>
          <a:solidFill>
            <a:srgbClr val="FFFF8B"/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Административные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ориентированные на мотивы человеческого поведения, напрямую воздействующие на персонал с помощью норм, распоряжений, регламентирующих актов, подлежащих обязательному исполнению</a:t>
            </a:r>
            <a:endParaRPr lang="ru-RU" dirty="0"/>
          </a:p>
        </p:txBody>
      </p:sp>
      <p:sp>
        <p:nvSpPr>
          <p:cNvPr id="7" name="Блок-схема: несколько документов 6"/>
          <p:cNvSpPr/>
          <p:nvPr/>
        </p:nvSpPr>
        <p:spPr>
          <a:xfrm>
            <a:off x="3203848" y="764704"/>
            <a:ext cx="2880320" cy="4896544"/>
          </a:xfrm>
          <a:prstGeom prst="flowChartMultidocument">
            <a:avLst/>
          </a:prstGeom>
          <a:solidFill>
            <a:srgbClr val="97E4FF"/>
          </a:solidFill>
          <a:ln w="6350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Экономические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косвенно воздействующие, основанные на материальном стимулировании коллективов и отдельных работников</a:t>
            </a:r>
            <a:endParaRPr lang="ru-RU" dirty="0"/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6263680" y="764704"/>
            <a:ext cx="2880320" cy="4896544"/>
          </a:xfrm>
          <a:prstGeom prst="flowChartMultidocument">
            <a:avLst/>
          </a:prstGeom>
          <a:solidFill>
            <a:srgbClr val="CCFF99"/>
          </a:solidFill>
          <a:ln w="63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Сочиально-психологические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базирующиеся на использовании формальных факторов мотивации - интересов, потребностей личности, группы, коллектива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48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1268760"/>
            <a:ext cx="8280920" cy="4625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Кадровая политика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это механизм выработки целей и задач, направленных на сохранение, укрепление и развитие кадрового потенциала, создание ответственного, высокопроизводительного сплоченного коллектива, способного адекватно реагировать на постоянного меняющиеся требования рынка (организация новых рабочих мест с учетом внедрения передовых технологий; подготовка программ развития персонала, обеспечивающих решение не только сегодняшних, но и будущих задач организации путем совершенствования систем обучения и служебного продвижения работников; формирование мотивационных механизмов повышения заинтересованности и удовлетворенности трудом; создание современных систем подбора персонала; проведение маркетинга персонала; разработка программ занятости, социальных программ и т.д.).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116632"/>
            <a:ext cx="7128792" cy="442674"/>
          </a:xfrm>
          <a:prstGeom prst="roundRect">
            <a:avLst/>
          </a:prstGeom>
          <a:solidFill>
            <a:srgbClr val="F7923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Методы управления персоналом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36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1484784"/>
            <a:ext cx="83529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Проблемы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развитии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ДОУ: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buBlip>
                <a:blip r:embed="rId3"/>
              </a:buBlip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совмещение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инновационных программ с существующими в ДОУ;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buBlip>
                <a:blip r:embed="rId3"/>
              </a:buBlip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раскол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педагогического и обслуживающего персонала;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buBlip>
                <a:blip r:embed="rId3"/>
              </a:buBlip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несоответствие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новых типов дошкольных образовательных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учреждений ожиданиям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требованиям родителей;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buBlip>
                <a:blip r:embed="rId3"/>
              </a:buBlip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потребность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новом научно-методическом обеспечении проводимой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образовательной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buBlip>
                <a:blip r:embed="rId3"/>
              </a:buBlip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потребность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новых педагогических кадрах;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buBlip>
                <a:blip r:embed="rId3"/>
              </a:buBlip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приспособление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новшеств к новым условиям;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buBlip>
                <a:blip r:embed="rId3"/>
              </a:buBlip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проблема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изменения, оптимизации, замены новшеств, способность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вовремя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избавляться от устаревшего, педагогически нецелесообразного;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buBlip>
                <a:blip r:embed="rId3"/>
              </a:buBlip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проблема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воспроизводства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инновационности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формирования условий,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способствующих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этому.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116632"/>
            <a:ext cx="7128792" cy="442674"/>
          </a:xfrm>
          <a:prstGeom prst="roundRect">
            <a:avLst/>
          </a:prstGeom>
          <a:solidFill>
            <a:srgbClr val="F7923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Методы управления персоналом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46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7504" y="692696"/>
            <a:ext cx="885698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Реализуемые мероприятия: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принимать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локальные нормативные акты, содержащие нормы трудового права, в соответствии с законами и иными нормативными правовыми актами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РФ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Ярославской области, коллективным договором;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своевременно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вносить изменения в Правила внутреннего трудового распорядка, устав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/с,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должностные обязанности при изменении условий труда и требований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законодательства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обязательно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знакомить вновь принимаемых на работу с коллективным договором, должностными инструкциями и другими локальными актами;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обеспечивать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занятость работников;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создавать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условия, необходимые для обеспечения образовательной деятельности работников;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предоставлять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работникам деятельность, обусловленную трудовым договором;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выплачивать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полном размере причитающуюся работникам заработную плату в сроки, установленные коллективным договором;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гарантировать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работникам определенный уровень заработной платы и льгот, обеспечивающих удовлетворительный уровень жизни;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обеспечивать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безопасность труда и условия, отвечающие требованиям охраны и гигиены труда;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обеспечивать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работников оборудованием, инструментами и иными средствами, необходимыми для исполнения ими трудовых обязанностей,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создавать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условия, обеспечивающие участие работников в управлении учреждением;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обеспечивать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бытовые нужды работников, связанные с исполнением ими трудовых обязанностей;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проводить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взаимные консультации по социально-трудовым вопросам и связанным с ними экономическими вопросами работников детского сада по вопросам принятия локальных нормативных актов, содержащих нормы трудового права.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116632"/>
            <a:ext cx="7128792" cy="442674"/>
          </a:xfrm>
          <a:prstGeom prst="roundRect">
            <a:avLst/>
          </a:prstGeom>
          <a:solidFill>
            <a:srgbClr val="F7923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Методы управления персоналом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64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1268760"/>
            <a:ext cx="8892480" cy="5200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нормативно-правовые документы: 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Концепция долгосрочного социально-экономического развития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РФ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период до 2020 года, утверждена распоряжением Правительства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РФ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17.11.2008 № 1662-р.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Стратегия национальной безопасности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РФ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2020 года,   утверждена Указом Президента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РФ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31.12.2015 № 683.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Национальная стратегия действий в интересах детей на 2012–2017 годы,   утверждена Указом Президента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РФ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 01.06.2012 № 761.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Постановление Правительства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РФ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15.04.2014 №  295  «Об утверждении государственной программы 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РФ 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«Развитие образования» на  2013–2020 годы».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Концепция Федеральной целевой программы развития образования на   2016-2020 годы, утверждена распоряжением Правительства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РФ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 29.12.2014 №2765-р.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Федеральный закон «Об образовании в Российской Федерации» от 29.12.2012 № 273-ФЗ. 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AutoNum type="arabicPeriod" startAt="7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Президента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РФ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 07.05.2012 №599  «О мерах по реализации государственной политики в области образования и науки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Tx/>
              <a:buAutoNum type="arabicPeriod" startAt="7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План мероприятий («дорожная карта») «Изменения в отраслях социальной сферы, направленные на повышение эффективности образования и науки», утвержден распоряжением Правительства РФ от 30.04.2014 № 722-р. 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16632"/>
            <a:ext cx="8496944" cy="78319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кадровой политики ДОУ: 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этапы, направления и инструментарий для реализации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2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116632"/>
            <a:ext cx="8496944" cy="78319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кадровой политики ДОУ: 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этапы, направления и инструментарий для реализации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96752"/>
            <a:ext cx="8892480" cy="503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нормативно-правовые документы: 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Стратегия развития физической культуры и спорта в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РФ на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 до 2020 года, утверждена распоряжением Правительства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РФ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07.08.2009 №1101-р.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Комплексная программа повышения профессионального уровня педагогических работников общеобразовательных организаций, утверждена заместителем председателя правительства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РФ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О.Голодец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28.05.2014 №3241п – П8.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Порядок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образования, утвержден приказом Министерства образования и науки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РФ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30.08.2013 № 1014.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Федеральный государственный образовательный стандарт дошкольного образования, утвержден приказом Министерства образования и науки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РФ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17.10.2013 № 1155.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Профессиональный стандарт «Педагог (педагогическая деятельность в сфере дошкольного, начального общего, основного общего, среднего общего образования) (воспитатель, учитель)», утвержден приказ Министерства труда и социальной защиты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РФ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18.10.2013 № 544н.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 Программы поэтапного совершенствования системы оплаты труда в государственных (муниципальных) учреждениях на 2012–2018 годы, утверждены распоряжением Правительства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РФ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 26.11.2012 № 2190-р.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10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116632"/>
            <a:ext cx="8496944" cy="78319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кадровой политики ДОУ: 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этапы, направления и инструментарий для реализации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19214" y="2871747"/>
            <a:ext cx="2268252" cy="1565364"/>
          </a:xfrm>
          <a:prstGeom prst="roundRect">
            <a:avLst/>
          </a:prstGeom>
          <a:solidFill>
            <a:srgbClr val="90FF21"/>
          </a:solidFill>
          <a:ln w="952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Кадровая политика ДОУ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5976" y="1193070"/>
            <a:ext cx="3003918" cy="1155810"/>
          </a:xfrm>
          <a:prstGeom prst="roundRect">
            <a:avLst/>
          </a:prstGeom>
          <a:solidFill>
            <a:srgbClr val="FFD54F"/>
          </a:solidFill>
          <a:ln w="952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оценки персонала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7071" y="5157192"/>
            <a:ext cx="3600400" cy="1080120"/>
          </a:xfrm>
          <a:prstGeom prst="roundRect">
            <a:avLst/>
          </a:prstGeom>
          <a:solidFill>
            <a:srgbClr val="FFD54F"/>
          </a:solidFill>
          <a:ln w="952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организационной культуры и трудовых отношений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57935" y="3079805"/>
            <a:ext cx="2828034" cy="1149249"/>
          </a:xfrm>
          <a:prstGeom prst="roundRect">
            <a:avLst/>
          </a:prstGeom>
          <a:solidFill>
            <a:srgbClr val="FFD54F"/>
          </a:solidFill>
          <a:ln w="952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мотивации персонала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0" y="5182758"/>
            <a:ext cx="3096344" cy="1054553"/>
          </a:xfrm>
          <a:prstGeom prst="roundRect">
            <a:avLst/>
          </a:prstGeom>
          <a:solidFill>
            <a:srgbClr val="FFD54F"/>
          </a:solidFill>
          <a:ln w="952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развития персонала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568" y="1193070"/>
            <a:ext cx="2952328" cy="1155810"/>
          </a:xfrm>
          <a:prstGeom prst="roundRect">
            <a:avLst/>
          </a:prstGeom>
          <a:solidFill>
            <a:srgbClr val="FFD54F"/>
          </a:solidFill>
          <a:ln w="952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подбора персонала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1174302" y="2348880"/>
            <a:ext cx="985430" cy="648072"/>
          </a:xfrm>
          <a:prstGeom prst="line">
            <a:avLst/>
          </a:prstGeom>
          <a:ln w="38100">
            <a:solidFill>
              <a:srgbClr val="90FF2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1109648" y="4315607"/>
            <a:ext cx="1050084" cy="841585"/>
          </a:xfrm>
          <a:prstGeom prst="line">
            <a:avLst/>
          </a:prstGeom>
          <a:ln w="38100">
            <a:solidFill>
              <a:srgbClr val="90FF2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4355976" y="2348880"/>
            <a:ext cx="1152128" cy="648072"/>
          </a:xfrm>
          <a:prstGeom prst="line">
            <a:avLst/>
          </a:prstGeom>
          <a:ln w="38100">
            <a:solidFill>
              <a:srgbClr val="90FF2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4355976" y="4315607"/>
            <a:ext cx="1224138" cy="841586"/>
          </a:xfrm>
          <a:prstGeom prst="line">
            <a:avLst/>
          </a:prstGeom>
          <a:ln w="38100">
            <a:solidFill>
              <a:srgbClr val="90FF2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4387466" y="3628431"/>
            <a:ext cx="1470469" cy="25998"/>
          </a:xfrm>
          <a:prstGeom prst="line">
            <a:avLst/>
          </a:prstGeom>
          <a:ln w="38100">
            <a:solidFill>
              <a:srgbClr val="90FF2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657600" y="1758516"/>
            <a:ext cx="698376" cy="12459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359894" y="1744250"/>
            <a:ext cx="956522" cy="1335555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7668344" y="4229054"/>
            <a:ext cx="792148" cy="136018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7" idx="3"/>
          </p:cNvCxnSpPr>
          <p:nvPr/>
        </p:nvCxnSpPr>
        <p:spPr>
          <a:xfrm flipH="1" flipV="1">
            <a:off x="4097471" y="5697252"/>
            <a:ext cx="474529" cy="161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179013" y="6381328"/>
            <a:ext cx="4571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кадровой политики ДОУ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157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1340768"/>
            <a:ext cx="8424936" cy="491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кадровой политики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обеспечение оптимального баланса процессов обновления и сохранения численного и качественного состава кадров в соответствие с потребностями самой организации, требованиями действующего законодательства и состоянием рынка труда.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Стратегические цели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 с персоналом:</a:t>
            </a:r>
            <a:endParaRPr lang="ru-RU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07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Добиться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полного количественного и качественного соответствия педагогического состава стратегическим целям и поддерживать это соответствие.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07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Обеспечить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высокий уровень мотивации педагогических кадров на выполнение задач образовательного учреждения.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07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Обеспечить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достаточный уровень удовлетворенности педагогического и технического персонала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работой.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07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Поддерживать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развивать преданность сотрудников ДОУ.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07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Удерживать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расходы на персонал в рамках, определяемых текущим финансированием ДОУ.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16632"/>
            <a:ext cx="8496944" cy="78319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кадровой политики ДОУ: 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этапы, направления и инструментарий для реализации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3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1052736"/>
            <a:ext cx="8640960" cy="5130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Педагогические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работники имеют право:</a:t>
            </a:r>
            <a:endParaRPr lang="ru-RU" sz="1400" b="1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участвовать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управлении образовательным учреждением;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педагогическом совете;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избирать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быть избранными в управляющий совет ДОУ;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обсуждать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принимать «Правила внутреннего трудового распорядка»;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обсуждать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принимать решения на общем собрании трудового коллектива;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защищать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свою профессиональную честь и достоинство;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свободу выбора и использование методик воспитания и обучения,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учебных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пособий и материалов, учебников;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повышать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квалификацию;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аттестоваться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добровольной основе на первую или высшую квалификационную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категорию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сокращенной (не более 36 часов) рабочей неделе, получать пенсию по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выслуге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лет, длительный до одного года отпуск через каждые 10 лет непрерывной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работы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получать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социальные льготы и гарантии, установленные законодательством РФ, а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также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дополнительные льготы, устанавливаемые Учредителем;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16632"/>
            <a:ext cx="8496944" cy="78319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кадровой политики ДОУ: 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этапы, направления и инструментарий для реализации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586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1268760"/>
            <a:ext cx="8568952" cy="4834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 обязаны:</a:t>
            </a:r>
            <a:endParaRPr lang="ru-RU" sz="1400" b="1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удовлетворять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соответствующих квалификационных характеристик;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выполнять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Устав ДОУ и «Правила внутреннего трудового распорядка»;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поддерживать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дисциплину в ДОУ на основе уважения человеческого достоинства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детей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Применение методов физического и психического насилия по отношению к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детям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допускается;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принимать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разборе конфликтов по письменному заявлению родителей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законных представителей);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проходить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периодически по приказу заведующего ДОУ бесплатные медицинские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обследования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счет средств бюджета Учредителя;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выполнять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 родительского договора;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сотрудничать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семьей ребенка по вопросам воспитания и обучения;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своевременно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устранять неполадки, имеющиеся в группе и на игровых площадках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с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целью предотвращения детского травматизма;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обеспечивать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выполнение утвержденного режима дня;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выполнять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должностных инструкций. 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16632"/>
            <a:ext cx="8496944" cy="78319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кадровой политики ДОУ: 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этапы, направления и инструментарий для реализации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271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251520" y="188640"/>
            <a:ext cx="8640960" cy="442674"/>
          </a:xfrm>
          <a:prstGeom prst="roundRect">
            <a:avLst/>
          </a:prstGeom>
          <a:solidFill>
            <a:srgbClr val="C8A5E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Понятие и значение кадровой политики в деятельности организации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789040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Кадровая политика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приоритетное направление в работе с кадрами, набор основополагающих принципов, которые реализуются кадровой службой предприятия.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Важные методологические подходы к проблематике сферы формирования трудовых ресурсов организаций описаны в работах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Т.Ю. Базарова,                Н.Б. Шмелевой,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Б.Л. Еремина,                 Г.К. Копейкина,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А.Я.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Кибанова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             А.И.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Ляшенко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Н.Л. Захарова.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Процедура адаптации лучше всего представлена у таких авторов как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Д.А.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Аширов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       Б.Ю.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Сербиновский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          Т.Ю. Базаров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116632"/>
            <a:ext cx="8496944" cy="78319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кадровой политики ДОУ: 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этапы, направления и инструментарий для реализации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9445" y="1052736"/>
            <a:ext cx="6869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разработки и реализации кадровой политики ДОУ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015" y="1452846"/>
            <a:ext cx="6480720" cy="462274"/>
          </a:xfrm>
          <a:prstGeom prst="roundRect">
            <a:avLst/>
          </a:prstGeom>
          <a:solidFill>
            <a:srgbClr val="92D050"/>
          </a:solidFill>
          <a:ln w="127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внешней и внутренней среды ДОУ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4411" y="2276872"/>
            <a:ext cx="6480720" cy="462274"/>
          </a:xfrm>
          <a:prstGeom prst="roundRect">
            <a:avLst/>
          </a:prstGeom>
          <a:solidFill>
            <a:srgbClr val="92D050"/>
          </a:solidFill>
          <a:ln w="127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существующей кадровой политики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5891" y="5377608"/>
            <a:ext cx="6480720" cy="462274"/>
          </a:xfrm>
          <a:prstGeom prst="roundRect">
            <a:avLst/>
          </a:prstGeom>
          <a:solidFill>
            <a:srgbClr val="92D050"/>
          </a:solidFill>
          <a:ln w="127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КП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2855" y="6165304"/>
            <a:ext cx="6480720" cy="462274"/>
          </a:xfrm>
          <a:prstGeom prst="roundRect">
            <a:avLst/>
          </a:prstGeom>
          <a:solidFill>
            <a:srgbClr val="92D050"/>
          </a:solidFill>
          <a:ln w="127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аудита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7551195" y="1683983"/>
            <a:ext cx="0" cy="471245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6975131" y="3300097"/>
            <a:ext cx="576064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6972463" y="1683983"/>
            <a:ext cx="576064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935706" y="6396441"/>
            <a:ext cx="612821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720404" y="1915120"/>
            <a:ext cx="0" cy="36175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703788" y="2739146"/>
            <a:ext cx="0" cy="32981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718375" y="3499296"/>
            <a:ext cx="0" cy="36175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3703788" y="4280761"/>
            <a:ext cx="0" cy="36175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3703788" y="5015856"/>
            <a:ext cx="0" cy="36175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3718375" y="5839882"/>
            <a:ext cx="0" cy="36175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494411" y="4642513"/>
            <a:ext cx="6480720" cy="462274"/>
          </a:xfrm>
          <a:prstGeom prst="roundRect">
            <a:avLst/>
          </a:prstGeom>
          <a:solidFill>
            <a:srgbClr val="92D050"/>
          </a:solidFill>
          <a:ln w="127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плана мероприятий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8015" y="3861048"/>
            <a:ext cx="6480720" cy="462274"/>
          </a:xfrm>
          <a:prstGeom prst="roundRect">
            <a:avLst/>
          </a:prstGeom>
          <a:solidFill>
            <a:srgbClr val="92D050"/>
          </a:solidFill>
          <a:ln w="127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направлений КП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5361" y="3068960"/>
            <a:ext cx="6480720" cy="462274"/>
          </a:xfrm>
          <a:prstGeom prst="roundRect">
            <a:avLst/>
          </a:prstGeom>
          <a:solidFill>
            <a:srgbClr val="92D050"/>
          </a:solidFill>
          <a:ln w="127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Формулирование цели и задач КП</a:t>
            </a:r>
          </a:p>
        </p:txBody>
      </p:sp>
    </p:spTree>
    <p:extLst>
      <p:ext uri="{BB962C8B-B14F-4D97-AF65-F5344CB8AC3E}">
        <p14:creationId xmlns:p14="http://schemas.microsoft.com/office/powerpoint/2010/main" xmlns="" val="18201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971600" y="116632"/>
            <a:ext cx="7416824" cy="442674"/>
          </a:xfrm>
          <a:prstGeom prst="roundRect">
            <a:avLst/>
          </a:prstGeom>
          <a:solidFill>
            <a:srgbClr val="FF939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Стратегические аспекты кадровой политики ДОУ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1043608" y="1268760"/>
            <a:ext cx="7920880" cy="0"/>
          </a:xfrm>
          <a:prstGeom prst="straightConnector1">
            <a:avLst/>
          </a:prstGeom>
          <a:ln>
            <a:solidFill>
              <a:srgbClr val="FF9393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0" y="2132856"/>
            <a:ext cx="8892480" cy="0"/>
          </a:xfrm>
          <a:prstGeom prst="straightConnector1">
            <a:avLst/>
          </a:prstGeom>
          <a:ln>
            <a:solidFill>
              <a:srgbClr val="FF9393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0" y="2924944"/>
            <a:ext cx="8892480" cy="0"/>
          </a:xfrm>
          <a:prstGeom prst="straightConnector1">
            <a:avLst/>
          </a:prstGeom>
          <a:ln>
            <a:solidFill>
              <a:srgbClr val="FF9393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0" y="3717032"/>
            <a:ext cx="8964488" cy="0"/>
          </a:xfrm>
          <a:prstGeom prst="straightConnector1">
            <a:avLst/>
          </a:prstGeom>
          <a:ln>
            <a:solidFill>
              <a:srgbClr val="FF9393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0" y="4581128"/>
            <a:ext cx="8892480" cy="0"/>
          </a:xfrm>
          <a:prstGeom prst="straightConnector1">
            <a:avLst/>
          </a:prstGeom>
          <a:ln>
            <a:solidFill>
              <a:srgbClr val="FF9393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0" y="5373216"/>
            <a:ext cx="8892480" cy="0"/>
          </a:xfrm>
          <a:prstGeom prst="straightConnector1">
            <a:avLst/>
          </a:prstGeom>
          <a:ln>
            <a:solidFill>
              <a:srgbClr val="FF9393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0" y="6237312"/>
            <a:ext cx="6624736" cy="0"/>
          </a:xfrm>
          <a:prstGeom prst="line">
            <a:avLst/>
          </a:prstGeom>
          <a:ln>
            <a:solidFill>
              <a:srgbClr val="FF9393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1" name="Овал 60"/>
          <p:cNvSpPr/>
          <p:nvPr/>
        </p:nvSpPr>
        <p:spPr>
          <a:xfrm>
            <a:off x="6588224" y="6165304"/>
            <a:ext cx="72008" cy="144016"/>
          </a:xfrm>
          <a:prstGeom prst="ellipse">
            <a:avLst/>
          </a:prstGeom>
          <a:solidFill>
            <a:srgbClr val="FF9393"/>
          </a:solidFill>
          <a:ln>
            <a:solidFill>
              <a:srgbClr val="FF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971600" y="1196752"/>
            <a:ext cx="72008" cy="144016"/>
          </a:xfrm>
          <a:prstGeom prst="ellipse">
            <a:avLst/>
          </a:prstGeom>
          <a:solidFill>
            <a:srgbClr val="FF9393"/>
          </a:solidFill>
          <a:ln>
            <a:solidFill>
              <a:srgbClr val="FF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23528" y="980728"/>
            <a:ext cx="1584176" cy="646986"/>
          </a:xfrm>
          <a:prstGeom prst="roundRect">
            <a:avLst/>
          </a:prstGeom>
          <a:solidFill>
            <a:srgbClr val="FFFF9B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Отношение к персоналу</a:t>
            </a:r>
            <a:endParaRPr kumimoji="0" lang="ru-RU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051720" y="980728"/>
            <a:ext cx="1368152" cy="646986"/>
          </a:xfrm>
          <a:prstGeom prst="roundRect">
            <a:avLst/>
          </a:prstGeom>
          <a:solidFill>
            <a:srgbClr val="B3EBFF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Отношение к молодежи</a:t>
            </a:r>
            <a:endParaRPr kumimoji="0" lang="ru-RU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635896" y="980728"/>
            <a:ext cx="2520280" cy="629960"/>
          </a:xfrm>
          <a:prstGeom prst="roundRect">
            <a:avLst/>
          </a:prstGeom>
          <a:solidFill>
            <a:srgbClr val="FFFF9B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5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Отношение к сотрудникам старшего возраста</a:t>
            </a:r>
            <a:endParaRPr kumimoji="0" lang="ru-RU" sz="15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300192" y="980728"/>
            <a:ext cx="2376264" cy="646986"/>
          </a:xfrm>
          <a:prstGeom prst="roundRect">
            <a:avLst/>
          </a:prstGeom>
          <a:solidFill>
            <a:srgbClr val="B3EBFF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Планирование численности персонала</a:t>
            </a:r>
            <a:endParaRPr kumimoji="0" lang="ru-RU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683568" y="1844824"/>
            <a:ext cx="1728192" cy="646986"/>
          </a:xfrm>
          <a:prstGeom prst="roundRect">
            <a:avLst/>
          </a:prstGeom>
          <a:solidFill>
            <a:srgbClr val="B3EBFF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Набор персонала</a:t>
            </a:r>
            <a:endParaRPr kumimoji="0" lang="ru-RU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555776" y="1844824"/>
            <a:ext cx="1728192" cy="646986"/>
          </a:xfrm>
          <a:prstGeom prst="roundRect">
            <a:avLst/>
          </a:prstGeom>
          <a:solidFill>
            <a:srgbClr val="FFFF9B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Продвижение сотрудников</a:t>
            </a:r>
            <a:endParaRPr kumimoji="0" lang="ru-RU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427984" y="1844824"/>
            <a:ext cx="1728192" cy="646986"/>
          </a:xfrm>
          <a:prstGeom prst="roundRect">
            <a:avLst/>
          </a:prstGeom>
          <a:solidFill>
            <a:srgbClr val="B3EBFF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Увольнение сотрудников</a:t>
            </a:r>
            <a:endParaRPr kumimoji="0" lang="ru-RU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6300192" y="1844824"/>
            <a:ext cx="1944216" cy="629960"/>
          </a:xfrm>
          <a:prstGeom prst="roundRect">
            <a:avLst/>
          </a:prstGeom>
          <a:solidFill>
            <a:srgbClr val="FFFF9B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5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Политика в области оценки персонала</a:t>
            </a:r>
            <a:endParaRPr kumimoji="0" lang="ru-RU" sz="15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323528" y="2636912"/>
            <a:ext cx="1944216" cy="646986"/>
          </a:xfrm>
          <a:prstGeom prst="roundRect">
            <a:avLst/>
          </a:prstGeom>
          <a:solidFill>
            <a:srgbClr val="FFFF9B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Оценка персонала при отборе в штат</a:t>
            </a:r>
            <a:endParaRPr kumimoji="0" lang="ru-RU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2411760" y="2636912"/>
            <a:ext cx="1656184" cy="646986"/>
          </a:xfrm>
          <a:prstGeom prst="roundRect">
            <a:avLst/>
          </a:prstGeom>
          <a:solidFill>
            <a:srgbClr val="B3EBFF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Регулярная оценка</a:t>
            </a:r>
            <a:endParaRPr kumimoji="0" lang="ru-RU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4283968" y="2636912"/>
            <a:ext cx="1872208" cy="646986"/>
          </a:xfrm>
          <a:prstGeom prst="roundRect">
            <a:avLst/>
          </a:prstGeom>
          <a:solidFill>
            <a:srgbClr val="FFFF9B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Адаптация новых сотрудников</a:t>
            </a:r>
            <a:endParaRPr kumimoji="0" lang="ru-RU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6372200" y="2636912"/>
            <a:ext cx="1656184" cy="646986"/>
          </a:xfrm>
          <a:prstGeom prst="roundRect">
            <a:avLst/>
          </a:prstGeom>
          <a:solidFill>
            <a:srgbClr val="B3EBFF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Льготы и компенсации</a:t>
            </a:r>
            <a:endParaRPr kumimoji="0" lang="ru-RU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107504" y="3429000"/>
            <a:ext cx="1656184" cy="646986"/>
          </a:xfrm>
          <a:prstGeom prst="roundRect">
            <a:avLst/>
          </a:prstGeom>
          <a:solidFill>
            <a:srgbClr val="B3EBFF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Моральное поощрение</a:t>
            </a:r>
            <a:endParaRPr kumimoji="0" lang="ru-RU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1907704" y="3429000"/>
            <a:ext cx="2016224" cy="612934"/>
          </a:xfrm>
          <a:prstGeom prst="roundRect">
            <a:avLst/>
          </a:prstGeom>
          <a:solidFill>
            <a:srgbClr val="FFFF9B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Политика в области обучения персонала</a:t>
            </a:r>
            <a:endParaRPr kumimoji="0" lang="ru-RU" sz="15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4067944" y="3429000"/>
            <a:ext cx="2088232" cy="646986"/>
          </a:xfrm>
          <a:prstGeom prst="roundRect">
            <a:avLst/>
          </a:prstGeom>
          <a:solidFill>
            <a:srgbClr val="B3EBFF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Инновационная деятельность в ДОУ</a:t>
            </a:r>
            <a:endParaRPr kumimoji="0" lang="ru-RU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6300192" y="3429000"/>
            <a:ext cx="2448272" cy="646986"/>
          </a:xfrm>
          <a:prstGeom prst="roundRect">
            <a:avLst/>
          </a:prstGeom>
          <a:solidFill>
            <a:srgbClr val="FFFF9B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Политика в области корпоративной культуры</a:t>
            </a:r>
            <a:endParaRPr kumimoji="0" lang="ru-RU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323528" y="4293096"/>
            <a:ext cx="1907704" cy="646986"/>
          </a:xfrm>
          <a:prstGeom prst="roundRect">
            <a:avLst/>
          </a:prstGeom>
          <a:solidFill>
            <a:srgbClr val="FFFF9B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Стиль управления и взаимодействия</a:t>
            </a:r>
            <a:endParaRPr kumimoji="0" lang="ru-RU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2483768" y="4293096"/>
            <a:ext cx="1656184" cy="646986"/>
          </a:xfrm>
          <a:prstGeom prst="roundRect">
            <a:avLst/>
          </a:prstGeom>
          <a:solidFill>
            <a:srgbClr val="B3EBFF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Информиро-ванность</a:t>
            </a:r>
            <a:endParaRPr kumimoji="0" lang="ru-RU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4355976" y="4293096"/>
            <a:ext cx="1656184" cy="646986"/>
          </a:xfrm>
          <a:prstGeom prst="roundRect">
            <a:avLst/>
          </a:prstGeom>
          <a:solidFill>
            <a:srgbClr val="FFFF9B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Нисходящие коммуникации</a:t>
            </a:r>
            <a:endParaRPr kumimoji="0" lang="ru-RU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6300192" y="4293096"/>
            <a:ext cx="1656184" cy="646986"/>
          </a:xfrm>
          <a:prstGeom prst="roundRect">
            <a:avLst/>
          </a:prstGeom>
          <a:solidFill>
            <a:srgbClr val="B3EBFF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Восходящие коммуникации</a:t>
            </a:r>
            <a:endParaRPr kumimoji="0" lang="ru-RU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1187624" y="5085184"/>
            <a:ext cx="1656184" cy="612934"/>
          </a:xfrm>
          <a:prstGeom prst="roundRect">
            <a:avLst/>
          </a:prstGeom>
          <a:solidFill>
            <a:srgbClr val="FFFF9B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Традиции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3059832" y="5085184"/>
            <a:ext cx="3168352" cy="612934"/>
          </a:xfrm>
          <a:prstGeom prst="roundRect">
            <a:avLst/>
          </a:prstGeom>
          <a:solidFill>
            <a:srgbClr val="B3EBFF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Политика в области  учета персонала и трудовых отношений</a:t>
            </a:r>
            <a:endParaRPr kumimoji="0" lang="ru-RU" sz="15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6444208" y="5085184"/>
            <a:ext cx="2160240" cy="629960"/>
          </a:xfrm>
          <a:prstGeom prst="roundRect">
            <a:avLst/>
          </a:prstGeom>
          <a:solidFill>
            <a:srgbClr val="FFFF9B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5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Соблюдение трудовых прав сотрудников</a:t>
            </a:r>
            <a:endParaRPr kumimoji="0" lang="ru-RU" sz="15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2267744" y="5949280"/>
            <a:ext cx="1691680" cy="646986"/>
          </a:xfrm>
          <a:prstGeom prst="roundRect">
            <a:avLst/>
          </a:prstGeom>
          <a:solidFill>
            <a:srgbClr val="B3EBFF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Рабочие места сотрудников</a:t>
            </a:r>
            <a:endParaRPr kumimoji="0" lang="ru-RU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4211960" y="5949280"/>
            <a:ext cx="2880320" cy="612934"/>
          </a:xfrm>
          <a:prstGeom prst="roundRect">
            <a:avLst/>
          </a:prstGeom>
          <a:solidFill>
            <a:srgbClr val="FFFF9B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Забота о пенсионном обеспечении сотрудников</a:t>
            </a:r>
            <a:endParaRPr kumimoji="0" lang="ru-RU" sz="15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41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1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1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1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10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1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10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10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10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 animBg="1"/>
      <p:bldP spid="27650" grpId="0" animBg="1"/>
      <p:bldP spid="27651" grpId="0" animBg="1"/>
      <p:bldP spid="27652" grpId="0" animBg="1"/>
      <p:bldP spid="27653" grpId="0" animBg="1"/>
      <p:bldP spid="27654" grpId="0" animBg="1"/>
      <p:bldP spid="27655" grpId="0" animBg="1"/>
      <p:bldP spid="27656" grpId="0" animBg="1"/>
      <p:bldP spid="27657" grpId="0" animBg="1"/>
      <p:bldP spid="27658" grpId="0" animBg="1"/>
      <p:bldP spid="27659" grpId="0" animBg="1"/>
      <p:bldP spid="27660" grpId="0" animBg="1"/>
      <p:bldP spid="27661" grpId="0" animBg="1"/>
      <p:bldP spid="27662" grpId="0" animBg="1"/>
      <p:bldP spid="27663" grpId="0" animBg="1"/>
      <p:bldP spid="27664" grpId="0" animBg="1"/>
      <p:bldP spid="27665" grpId="0" animBg="1"/>
      <p:bldP spid="27666" grpId="0" animBg="1"/>
      <p:bldP spid="27667" grpId="0" animBg="1"/>
      <p:bldP spid="27668" grpId="0" animBg="1"/>
      <p:bldP spid="27669" grpId="0" animBg="1"/>
      <p:bldP spid="27670" grpId="0" animBg="1"/>
      <p:bldP spid="27671" grpId="0" animBg="1"/>
      <p:bldP spid="27672" grpId="0" animBg="1"/>
      <p:bldP spid="2767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23528" y="3068960"/>
            <a:ext cx="88204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Бюджетный кодекс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применительно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сфере образования – стандарт качества предоставления услуги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Общее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образование»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Правительство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независимой системы оценки качества работы организаций,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оказывающих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социальные услуги, включая образовательные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организации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2000-е годы </a:t>
            </a:r>
          </a:p>
          <a:p>
            <a:pPr marL="285750" indent="-2857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 концепция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Общероссийской системы оценки качества образования (ОСОКО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 проекты 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созданию региональных систем оценки качества образования (РСОКО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 оценка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качества образования ЭКЕРС (оценка развивающей предметно-пространственной среды, условий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260648"/>
            <a:ext cx="7344816" cy="504056"/>
          </a:xfrm>
          <a:prstGeom prst="rect">
            <a:avLst/>
          </a:prstGeom>
          <a:solidFill>
            <a:srgbClr val="85DFFF"/>
          </a:solidFill>
          <a:ln w="12700">
            <a:solidFill>
              <a:srgbClr val="0066FF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К А Ч Е С Т В О    О Б Р А З О В А Н И Я </a:t>
            </a:r>
            <a:endParaRPr lang="ru-RU" sz="20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1052736"/>
            <a:ext cx="8064896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Определение приоритетов в управлении.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Проектирование качества на всех уровнях.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Привлечение к контролю качества всех участников образовательных отношений.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профессиональной компетентности педагогов.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3356992"/>
            <a:ext cx="856895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Контроль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качества образования в условиях создания сети образовательных учреждений и организаций, реализующих программы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создание за счет этого равных стартовых условий для детей при поступлении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школу.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Выявление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обеспечение поддержки дошкольных учреждений и организаций, предоставляющих образовательные услуги высокого качества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5" name="Загнутый угол 4"/>
          <p:cNvSpPr/>
          <p:nvPr/>
        </p:nvSpPr>
        <p:spPr>
          <a:xfrm>
            <a:off x="179512" y="1414982"/>
            <a:ext cx="2736304" cy="1224136"/>
          </a:xfrm>
          <a:prstGeom prst="foldedCorner">
            <a:avLst>
              <a:gd name="adj" fmla="val 30510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оценка образовательных условий, а не на оценка результативности</a:t>
            </a:r>
          </a:p>
          <a:p>
            <a:pPr algn="ctr"/>
            <a:endParaRPr lang="ru-RU" dirty="0"/>
          </a:p>
        </p:txBody>
      </p:sp>
      <p:sp>
        <p:nvSpPr>
          <p:cNvPr id="6" name="Загнутый угол 5"/>
          <p:cNvSpPr/>
          <p:nvPr/>
        </p:nvSpPr>
        <p:spPr>
          <a:xfrm>
            <a:off x="3131840" y="1414982"/>
            <a:ext cx="2736304" cy="1224136"/>
          </a:xfrm>
          <a:prstGeom prst="foldedCorner">
            <a:avLst>
              <a:gd name="adj" fmla="val 30510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оценка образовательных условий, а не формы </a:t>
            </a:r>
          </a:p>
          <a:p>
            <a:pPr algn="ctr"/>
            <a:endParaRPr lang="ru-RU" dirty="0"/>
          </a:p>
        </p:txBody>
      </p:sp>
      <p:sp>
        <p:nvSpPr>
          <p:cNvPr id="7" name="Загнутый угол 6"/>
          <p:cNvSpPr/>
          <p:nvPr/>
        </p:nvSpPr>
        <p:spPr>
          <a:xfrm>
            <a:off x="6049919" y="1433266"/>
            <a:ext cx="2880320" cy="1224136"/>
          </a:xfrm>
          <a:prstGeom prst="foldedCorner">
            <a:avLst>
              <a:gd name="adj" fmla="val 30510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оценки качества – «ревизор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 не институт развития ДО</a:t>
            </a:r>
          </a:p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332656"/>
            <a:ext cx="66336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Проблемы оценки качества образования ДОО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                       ?                       ?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2852936"/>
            <a:ext cx="7139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системы оценки качества образования ДО: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5157192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Э.Деминг</a:t>
            </a:r>
            <a:r>
              <a:rPr lang="ru-RU" sz="2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: «Основное условие обеспечения качества – среда». 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96%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всех проблем в любой организации обусловлены   неправильной системой управления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 только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4%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- ошибками исполнителей.</a:t>
            </a:r>
            <a:endParaRPr lang="ru-RU" sz="2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Хорда 3"/>
          <p:cNvSpPr/>
          <p:nvPr/>
        </p:nvSpPr>
        <p:spPr>
          <a:xfrm>
            <a:off x="2843808" y="188640"/>
            <a:ext cx="3384376" cy="2088232"/>
          </a:xfrm>
          <a:prstGeom prst="chord">
            <a:avLst>
              <a:gd name="adj1" fmla="val 5288153"/>
              <a:gd name="adj2" fmla="val 16200000"/>
            </a:avLst>
          </a:prstGeom>
          <a:solidFill>
            <a:srgbClr val="FFFF97"/>
          </a:solidFill>
          <a:ln w="127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80000" rIns="0" bIns="0" rtlCol="0" anchor="ctr"/>
          <a:lstStyle/>
          <a:p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</a:p>
          <a:p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оценки</a:t>
            </a:r>
          </a:p>
          <a:p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качества</a:t>
            </a:r>
            <a:endParaRPr lang="ru-RU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Хорда 4"/>
          <p:cNvSpPr/>
          <p:nvPr/>
        </p:nvSpPr>
        <p:spPr>
          <a:xfrm rot="10800000">
            <a:off x="2843808" y="188640"/>
            <a:ext cx="3456384" cy="2088232"/>
          </a:xfrm>
          <a:prstGeom prst="chord">
            <a:avLst>
              <a:gd name="adj1" fmla="val 5288153"/>
              <a:gd name="adj2" fmla="val 16200000"/>
            </a:avLst>
          </a:prstGeom>
          <a:solidFill>
            <a:srgbClr val="FFBDBD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1692000" rtlCol="0" anchor="ctr" anchorCtr="0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Управление</a:t>
            </a:r>
          </a:p>
          <a:p>
            <a:pPr algn="ctr"/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качеством  </a:t>
            </a:r>
            <a:endParaRPr lang="ru-RU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2564904"/>
            <a:ext cx="903649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Политика –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намерения и направления деятельности организации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области качества, официально сформулированные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руководством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 Политики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обеспечение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соответствия образовательной деятельности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ФГОС,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требованиям и ожиданиям родителей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соответствии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«Об образовании в РФ»;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улучшение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форм, методов и средств организации всех направлений деятельности ДОО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установление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долгосрочных партнерских отношений с учреждениями дополнительного образования, медицинскими учреждениями общественными организациями, спонсорами;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формирование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имиджа ДОУ, обеспечивающего конкурентные преимущества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843808" y="188640"/>
            <a:ext cx="3456384" cy="2088232"/>
          </a:xfrm>
          <a:prstGeom prst="ellipse">
            <a:avLst/>
          </a:prstGeom>
          <a:solidFill>
            <a:srgbClr val="A9C1D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качеством образования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692696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rgbClr val="C00000"/>
                </a:solidFill>
                <a:latin typeface="Georgia" pitchFamily="18" charset="0"/>
              </a:rPr>
              <a:t>Услуга </a:t>
            </a:r>
            <a:r>
              <a:rPr lang="ru-RU" i="1" dirty="0">
                <a:latin typeface="Georgia" pitchFamily="18" charset="0"/>
              </a:rPr>
              <a:t>-</a:t>
            </a:r>
            <a:r>
              <a:rPr lang="ru-RU" dirty="0">
                <a:latin typeface="Georgia" pitchFamily="18" charset="0"/>
              </a:rPr>
              <a:t> это результат непосредственного взаимодействия </a:t>
            </a:r>
            <a:endParaRPr lang="ru-RU" dirty="0" smtClean="0">
              <a:latin typeface="Georgia" pitchFamily="18" charset="0"/>
            </a:endParaRPr>
          </a:p>
          <a:p>
            <a:pPr algn="ctr"/>
            <a:r>
              <a:rPr lang="ru-RU" dirty="0" smtClean="0">
                <a:latin typeface="Georgia" pitchFamily="18" charset="0"/>
              </a:rPr>
              <a:t>исполнителя </a:t>
            </a:r>
            <a:r>
              <a:rPr lang="ru-RU" dirty="0">
                <a:latin typeface="Georgia" pitchFamily="18" charset="0"/>
              </a:rPr>
              <a:t>и потребителя </a:t>
            </a:r>
            <a:endParaRPr lang="ru-RU" dirty="0" smtClean="0">
              <a:latin typeface="Georgia" pitchFamily="18" charset="0"/>
            </a:endParaRPr>
          </a:p>
          <a:p>
            <a:pPr algn="ctr"/>
            <a:r>
              <a:rPr lang="ru-RU" dirty="0" smtClean="0">
                <a:latin typeface="Georgia" pitchFamily="18" charset="0"/>
              </a:rPr>
              <a:t>и </a:t>
            </a:r>
            <a:r>
              <a:rPr lang="ru-RU" dirty="0">
                <a:latin typeface="Georgia" pitchFamily="18" charset="0"/>
              </a:rPr>
              <a:t>деятельности исполнителя по удовлетворению </a:t>
            </a:r>
            <a:r>
              <a:rPr lang="ru-RU" dirty="0" smtClean="0">
                <a:latin typeface="Georgia" pitchFamily="18" charset="0"/>
              </a:rPr>
              <a:t> запросов потребителя.                                  </a:t>
            </a:r>
          </a:p>
        </p:txBody>
      </p:sp>
      <p:pic>
        <p:nvPicPr>
          <p:cNvPr id="52226" name="Picture 2" descr="http://xn--80adhtuuh0g.xn--p1ai/wp-content/uploads/2016/10/6de24fcde459c703d4e57133aa5a3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420888"/>
            <a:ext cx="2592288" cy="19442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2228" name="Picture 4" descr="http://itd2.mycdn.me/image?id=839965201287&amp;t=20&amp;plc=WEB&amp;tkn=*Q7u2e9o9-lKTH4AcxOK6n67wD1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420888"/>
            <a:ext cx="2592288" cy="19442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899592" y="4941168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В.И. </a:t>
            </a:r>
            <a:r>
              <a:rPr lang="ru-RU" sz="2400" dirty="0" err="1" smtClean="0">
                <a:solidFill>
                  <a:srgbClr val="002060"/>
                </a:solidFill>
                <a:latin typeface="Georgia" pitchFamily="18" charset="0"/>
              </a:rPr>
              <a:t>Слободчиков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: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«Качество дошкольного образования – 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это качество жизни ребенка.</a:t>
            </a:r>
            <a:endParaRPr lang="ru-RU" sz="2400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332656"/>
            <a:ext cx="7704856" cy="576064"/>
          </a:xfrm>
          <a:prstGeom prst="rect">
            <a:avLst/>
          </a:prstGeom>
          <a:solidFill>
            <a:srgbClr val="FFFF3F"/>
          </a:solidFill>
          <a:ln w="12700">
            <a:solidFill>
              <a:srgbClr val="0066FF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менеджмента качества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196752"/>
            <a:ext cx="5616624" cy="504056"/>
          </a:xfrm>
          <a:prstGeom prst="rect">
            <a:avLst/>
          </a:prstGeom>
          <a:solidFill>
            <a:srgbClr val="69D8FF"/>
          </a:solidFill>
          <a:ln w="12700">
            <a:solidFill>
              <a:srgbClr val="0066FF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управленческие блоки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179512" y="620688"/>
            <a:ext cx="360040" cy="1368152"/>
          </a:xfrm>
          <a:prstGeom prst="curvedRightArrow">
            <a:avLst/>
          </a:prstGeom>
          <a:solidFill>
            <a:srgbClr val="FF7575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8532440" y="620688"/>
            <a:ext cx="360040" cy="1368152"/>
          </a:xfrm>
          <a:prstGeom prst="curvedLeftArrow">
            <a:avLst/>
          </a:prstGeom>
          <a:solidFill>
            <a:srgbClr val="FF7575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1844824"/>
            <a:ext cx="7631513" cy="1682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Совершенствование, структурирование нормативно-правовой базы ДОУ</a:t>
            </a:r>
          </a:p>
          <a:p>
            <a:pPr lvl="0">
              <a:spcAft>
                <a:spcPts val="40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Организация аналитической деятельности</a:t>
            </a:r>
          </a:p>
          <a:p>
            <a:pPr lvl="0">
              <a:spcAft>
                <a:spcPts val="40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Организация качественного планирования деятельности</a:t>
            </a:r>
          </a:p>
          <a:p>
            <a:pPr lvl="0">
              <a:spcAft>
                <a:spcPts val="40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Мониторинг качества образования</a:t>
            </a:r>
          </a:p>
          <a:p>
            <a:pPr lvl="0">
              <a:spcAft>
                <a:spcPts val="40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Организация контрольной деятельности (внутрифирменные аудиты).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3717032"/>
            <a:ext cx="3240360" cy="648072"/>
          </a:xfrm>
          <a:prstGeom prst="rect">
            <a:avLst/>
          </a:prstGeom>
          <a:solidFill>
            <a:srgbClr val="B1DC7E"/>
          </a:solidFill>
          <a:ln w="12700">
            <a:solidFill>
              <a:srgbClr val="0066FF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управления качеством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3717032"/>
            <a:ext cx="3240360" cy="648072"/>
          </a:xfrm>
          <a:prstGeom prst="rect">
            <a:avLst/>
          </a:prstGeom>
          <a:solidFill>
            <a:srgbClr val="B1DC7E"/>
          </a:solidFill>
          <a:ln w="12700">
            <a:solidFill>
              <a:srgbClr val="0066FF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Принципы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менеджмента КО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5157192"/>
            <a:ext cx="7632848" cy="504056"/>
          </a:xfrm>
          <a:prstGeom prst="rect">
            <a:avLst/>
          </a:prstGeom>
          <a:solidFill>
            <a:srgbClr val="FFFF3F"/>
          </a:solidFill>
          <a:ln w="12700">
            <a:solidFill>
              <a:srgbClr val="0066FF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Выполнение требований по качеству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83768" y="5661248"/>
            <a:ext cx="4320480" cy="360040"/>
          </a:xfrm>
          <a:prstGeom prst="rect">
            <a:avLst/>
          </a:prstGeom>
          <a:solidFill>
            <a:srgbClr val="FFFF89"/>
          </a:solidFill>
          <a:ln w="12700">
            <a:solidFill>
              <a:srgbClr val="0066FF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ФГОС ДО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83768" y="6021288"/>
            <a:ext cx="4320480" cy="360040"/>
          </a:xfrm>
          <a:prstGeom prst="rect">
            <a:avLst/>
          </a:prstGeom>
          <a:solidFill>
            <a:srgbClr val="FFFF89"/>
          </a:solidFill>
          <a:ln w="12700">
            <a:solidFill>
              <a:srgbClr val="0066FF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ФЗ «Об образовании в РФ»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83768" y="6381328"/>
            <a:ext cx="4320480" cy="360040"/>
          </a:xfrm>
          <a:prstGeom prst="rect">
            <a:avLst/>
          </a:prstGeom>
          <a:solidFill>
            <a:srgbClr val="FFFF89"/>
          </a:solidFill>
          <a:ln w="12700">
            <a:solidFill>
              <a:srgbClr val="0066FF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Стандарты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ISO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Соединительная линия уступом 19"/>
          <p:cNvCxnSpPr/>
          <p:nvPr/>
        </p:nvCxnSpPr>
        <p:spPr>
          <a:xfrm rot="5400000">
            <a:off x="4860032" y="4653136"/>
            <a:ext cx="648072" cy="216024"/>
          </a:xfrm>
          <a:prstGeom prst="bentConnector3">
            <a:avLst>
              <a:gd name="adj1" fmla="val 50000"/>
            </a:avLst>
          </a:prstGeom>
          <a:ln w="19050">
            <a:solidFill>
              <a:srgbClr val="FF3300"/>
            </a:solidFill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/>
          <p:nvPr/>
        </p:nvCxnSpPr>
        <p:spPr>
          <a:xfrm rot="16200000" flipH="1">
            <a:off x="3563888" y="4653136"/>
            <a:ext cx="648072" cy="216024"/>
          </a:xfrm>
          <a:prstGeom prst="bentConnector3">
            <a:avLst>
              <a:gd name="adj1" fmla="val 50000"/>
            </a:avLst>
          </a:prstGeom>
          <a:ln w="19050">
            <a:solidFill>
              <a:srgbClr val="FF3300"/>
            </a:solidFill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572000" y="3573016"/>
            <a:ext cx="0" cy="1512168"/>
          </a:xfrm>
          <a:prstGeom prst="straightConnector1">
            <a:avLst/>
          </a:prstGeom>
          <a:ln w="19050">
            <a:solidFill>
              <a:srgbClr val="FF3300"/>
            </a:solidFill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764704"/>
            <a:ext cx="86409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 ДО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 на достижение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задач: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государством равенства возможностей для каждого ребёнка в получении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качественного дошкольного образования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государственных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гарантий уровня и качества образования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основе единства обязательных требований к условиям реализации основных образовательных программ, их структуре и результатам их освоения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501008"/>
            <a:ext cx="8136904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Приоритет качества образования </a:t>
            </a:r>
          </a:p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(ядро образовательной политики) –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эффективные механизмы управления качеством </a:t>
            </a:r>
          </a:p>
          <a:p>
            <a:pPr algn="ctr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всех уровнях внутрифирменной системы менеджмента качества образования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260648"/>
            <a:ext cx="7344816" cy="648072"/>
          </a:xfrm>
          <a:prstGeom prst="rect">
            <a:avLst/>
          </a:prstGeom>
          <a:solidFill>
            <a:srgbClr val="B1DC7E"/>
          </a:solidFill>
          <a:ln w="12700">
            <a:solidFill>
              <a:srgbClr val="0066FF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Уровни управления качеством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дошкольного образования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1484784"/>
            <a:ext cx="3384376" cy="720080"/>
          </a:xfrm>
          <a:prstGeom prst="rect">
            <a:avLst/>
          </a:prstGeom>
          <a:solidFill>
            <a:srgbClr val="FF7575"/>
          </a:solidFill>
          <a:ln w="12700">
            <a:solidFill>
              <a:srgbClr val="0066FF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Закон РФ «Об образовании в РФ»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2564904"/>
            <a:ext cx="4320480" cy="720080"/>
          </a:xfrm>
          <a:prstGeom prst="rect">
            <a:avLst/>
          </a:prstGeom>
          <a:solidFill>
            <a:srgbClr val="F7903B"/>
          </a:solidFill>
          <a:ln w="12700">
            <a:solidFill>
              <a:srgbClr val="0066FF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  Образовательный  Стандарт дошкольного образования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3645024"/>
            <a:ext cx="5400600" cy="720080"/>
          </a:xfrm>
          <a:prstGeom prst="rect">
            <a:avLst/>
          </a:prstGeom>
          <a:solidFill>
            <a:srgbClr val="FFFF3F"/>
          </a:solidFill>
          <a:ln w="12700">
            <a:solidFill>
              <a:srgbClr val="0066FF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Нормативная  правовая  база, регламентирующая организацию дошкольного образования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4653136"/>
            <a:ext cx="6840760" cy="720080"/>
          </a:xfrm>
          <a:prstGeom prst="rect">
            <a:avLst/>
          </a:prstGeom>
          <a:solidFill>
            <a:srgbClr val="69D8FF"/>
          </a:solidFill>
          <a:ln w="12700">
            <a:solidFill>
              <a:srgbClr val="0066FF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Финансово-экономические  регуляторы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5661248"/>
            <a:ext cx="7992888" cy="720080"/>
          </a:xfrm>
          <a:prstGeom prst="rect">
            <a:avLst/>
          </a:prstGeom>
          <a:solidFill>
            <a:srgbClr val="B1DC7E"/>
          </a:solidFill>
          <a:ln w="12700">
            <a:solidFill>
              <a:srgbClr val="0066FF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Социально-педагогические, безопасные, комфортные условия пребывания воспитанников в ДОО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059832" y="980728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627784" y="980728"/>
            <a:ext cx="0" cy="12961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195736" y="980728"/>
            <a:ext cx="0" cy="24482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691680" y="980728"/>
            <a:ext cx="0" cy="33843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115616" y="980728"/>
            <a:ext cx="0" cy="44644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3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331640" y="188640"/>
            <a:ext cx="6925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Концепция качества образования в ДОУ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43832" y="980727"/>
            <a:ext cx="4913460" cy="1090951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качества в ДОУ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(оптимизация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управления качеством в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дошкольном учреждении)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662" y="2562651"/>
            <a:ext cx="2643206" cy="1000132"/>
          </a:xfrm>
          <a:prstGeom prst="roundRect">
            <a:avLst>
              <a:gd name="adj" fmla="val 16667"/>
            </a:avLst>
          </a:prstGeom>
          <a:solidFill>
            <a:srgbClr val="FFFFAB"/>
          </a:solidFill>
          <a:ln w="9525">
            <a:solidFill>
              <a:srgbClr val="00B050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управления</a:t>
            </a:r>
          </a:p>
          <a:p>
            <a:pPr algn="ctr"/>
            <a:r>
              <a:rPr lang="ru-RU" sz="1600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(эффективный менеджмент)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86380" y="2571744"/>
            <a:ext cx="2643206" cy="100013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>
            <a:solidFill>
              <a:srgbClr val="00B050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содержания</a:t>
            </a:r>
          </a:p>
          <a:p>
            <a:pPr algn="ctr"/>
            <a:r>
              <a:rPr lang="ru-RU" sz="1600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(эффективная деятельность)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14546" y="5572140"/>
            <a:ext cx="4572032" cy="642942"/>
          </a:xfrm>
          <a:prstGeom prst="roundRect">
            <a:avLst>
              <a:gd name="adj" fmla="val 16667"/>
            </a:avLst>
          </a:prstGeom>
          <a:solidFill>
            <a:srgbClr val="FA8658"/>
          </a:solidFill>
          <a:ln w="12700">
            <a:solidFill>
              <a:schemeClr val="accent1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образовательных услуг</a:t>
            </a:r>
          </a:p>
          <a:p>
            <a:pPr algn="ctr"/>
            <a:r>
              <a:rPr lang="ru-RU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родителей</a:t>
            </a:r>
            <a:endParaRPr lang="ru-RU" dirty="0">
              <a:solidFill>
                <a:srgbClr val="4E124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3571876"/>
            <a:ext cx="2460417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качества: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обеспечение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62962" y="3833485"/>
            <a:ext cx="23939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качества: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Педагоги, сотрудники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  <a:p>
            <a:pPr marL="285750" indent="-285750">
              <a:buFont typeface="Arial" charset="0"/>
              <a:buChar char="•"/>
            </a:pP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 flipV="1">
            <a:off x="3643306" y="2071678"/>
            <a:ext cx="642942" cy="500066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500562" y="2071678"/>
            <a:ext cx="714380" cy="500066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649944" y="3073398"/>
            <a:ext cx="1500198" cy="1588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2857488" y="5000636"/>
            <a:ext cx="857256" cy="1588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5287174" y="4999842"/>
            <a:ext cx="857256" cy="1588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8536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51520" y="188640"/>
            <a:ext cx="8640960" cy="442674"/>
          </a:xfrm>
          <a:prstGeom prst="roundRect">
            <a:avLst/>
          </a:prstGeom>
          <a:solidFill>
            <a:srgbClr val="C8A5E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Понятие и значение кадровой политики в деятельности организации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83768" y="1772816"/>
            <a:ext cx="1296144" cy="3528392"/>
          </a:xfrm>
          <a:prstGeom prst="roundRect">
            <a:avLst/>
          </a:prstGeom>
          <a:solidFill>
            <a:srgbClr val="F3A10D"/>
          </a:solidFill>
          <a:ln w="952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pc="300" dirty="0" smtClean="0">
                <a:solidFill>
                  <a:srgbClr val="002060"/>
                </a:solidFill>
                <a:latin typeface="Georgia" pitchFamily="18" charset="0"/>
              </a:rPr>
              <a:t>К</a:t>
            </a:r>
          </a:p>
          <a:p>
            <a:pPr algn="ctr"/>
            <a:r>
              <a:rPr lang="ru-RU" sz="2800" b="1" spc="300" dirty="0" smtClean="0">
                <a:solidFill>
                  <a:srgbClr val="002060"/>
                </a:solidFill>
                <a:latin typeface="Georgia" pitchFamily="18" charset="0"/>
              </a:rPr>
              <a:t>А</a:t>
            </a:r>
          </a:p>
          <a:p>
            <a:pPr algn="ctr"/>
            <a:r>
              <a:rPr lang="ru-RU" sz="2800" b="1" spc="300" dirty="0" smtClean="0">
                <a:solidFill>
                  <a:srgbClr val="002060"/>
                </a:solidFill>
                <a:latin typeface="Georgia" pitchFamily="18" charset="0"/>
              </a:rPr>
              <a:t>Д</a:t>
            </a:r>
          </a:p>
          <a:p>
            <a:pPr algn="ctr"/>
            <a:r>
              <a:rPr lang="ru-RU" sz="2800" b="1" spc="300" dirty="0" smtClean="0">
                <a:solidFill>
                  <a:srgbClr val="002060"/>
                </a:solidFill>
                <a:latin typeface="Georgia" pitchFamily="18" charset="0"/>
              </a:rPr>
              <a:t>Р</a:t>
            </a:r>
          </a:p>
          <a:p>
            <a:pPr algn="ctr"/>
            <a:r>
              <a:rPr lang="ru-RU" sz="2800" b="1" spc="300" dirty="0" smtClean="0">
                <a:solidFill>
                  <a:srgbClr val="002060"/>
                </a:solidFill>
                <a:latin typeface="Georgia" pitchFamily="18" charset="0"/>
              </a:rPr>
              <a:t>Ы</a:t>
            </a:r>
            <a:endParaRPr lang="ru-RU" sz="2800" b="1" spc="3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851920" y="1556792"/>
            <a:ext cx="3528392" cy="1872208"/>
          </a:xfrm>
          <a:prstGeom prst="rightArrow">
            <a:avLst>
              <a:gd name="adj1" fmla="val 72016"/>
              <a:gd name="adj2" fmla="val 30186"/>
            </a:avLst>
          </a:prstGeom>
          <a:solidFill>
            <a:srgbClr val="FFFFC1"/>
          </a:solidFill>
          <a:ln w="952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это главный и решающий фактор производства, первая производительная сила общества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3851920" y="3501008"/>
            <a:ext cx="3528392" cy="1944216"/>
          </a:xfrm>
          <a:prstGeom prst="rightArrow">
            <a:avLst>
              <a:gd name="adj1" fmla="val 72016"/>
              <a:gd name="adj2" fmla="val 30186"/>
            </a:avLst>
          </a:prstGeom>
          <a:solidFill>
            <a:srgbClr val="FFFFC1"/>
          </a:solidFill>
          <a:ln w="952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стратегический ресурс, на котором основаны успехи, надежды, и, одновременно, люди с их целями, потребностями и проблемами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035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404664"/>
            <a:ext cx="8784977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Стратегическая цель Политики качества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обеспечение модернизации системы управления ДОУ через создание системы внутрифирменного мониторинга качества в дошкольной образовательной организации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Тактическая цель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определение основных структурных компонентов системы внутрифирменного мониторинга качества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ДОО,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освоение процедур и руководящих принципов управления качеством образования и его оценки, а также обсуждение возможных решений проблемы повышения качества предоставляемых учреждением образовательных услуг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задачи ВМКО: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600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внедрять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эффективные управленческие технологии организации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16000" algn="just"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жизнедеятельности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ДОО, ведущие к повышению качества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образования;</a:t>
            </a:r>
          </a:p>
          <a:p>
            <a:pPr marL="21600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совершенствовать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модель модернизации системы управления ДОО, направленной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16000" algn="just"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обеспечение качества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1600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совершенствовать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структуру, содержание внутрифирменного мониторинга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16000" algn="just"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качества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1600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структурировать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совершенствовать систему мониторинга качества образования в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16000" algn="just"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ДОО;</a:t>
            </a:r>
          </a:p>
          <a:p>
            <a:pPr marL="21600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совершенствовать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модель повышения профессиональной компетентности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16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педагогов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контексте обеспечения качества образования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1560" y="214289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Принципы создания ВМКО</a:t>
            </a:r>
          </a:p>
        </p:txBody>
      </p:sp>
      <p:pic>
        <p:nvPicPr>
          <p:cNvPr id="1026" name="Picture 2" descr="C:\Users\user\Desktop\атом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79"/>
          <a:stretch/>
        </p:blipFill>
        <p:spPr bwMode="auto">
          <a:xfrm>
            <a:off x="3275856" y="1988840"/>
            <a:ext cx="2538772" cy="249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700808"/>
            <a:ext cx="2651527" cy="1631216"/>
          </a:xfrm>
          <a:prstGeom prst="rect">
            <a:avLst/>
          </a:prstGeom>
          <a:noFill/>
          <a:ln w="127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Отношения с социальными партнерами (конструктивное сотрудничество)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908720"/>
            <a:ext cx="2651527" cy="707886"/>
          </a:xfrm>
          <a:prstGeom prst="rect">
            <a:avLst/>
          </a:prstGeom>
          <a:noFill/>
          <a:ln w="127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Ориентация на потребителя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3501008"/>
            <a:ext cx="2651527" cy="70788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Лидерство </a:t>
            </a:r>
          </a:p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руководства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573016"/>
            <a:ext cx="2808312" cy="70788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Принятие решений, основанное на фактах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1700808"/>
            <a:ext cx="2846784" cy="1477328"/>
          </a:xfrm>
          <a:prstGeom prst="rect">
            <a:avLst/>
          </a:prstGeom>
          <a:noFill/>
          <a:ln w="127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Вовлеченность работников</a:t>
            </a:r>
          </a:p>
          <a:p>
            <a:pPr algn="ctr"/>
            <a:r>
              <a:rPr lang="ru-RU" dirty="0" smtClean="0">
                <a:latin typeface="Georgia" panose="02040502050405020303" pitchFamily="18" charset="0"/>
              </a:rPr>
              <a:t>Вовлечение персонала – главная составляющая успеха компании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4725144"/>
            <a:ext cx="3041167" cy="40011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Постоянное улучшение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4725144"/>
            <a:ext cx="2651527" cy="40011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Процессный подход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7864" y="5445224"/>
            <a:ext cx="2651527" cy="70788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Системный подход к менеджменту</a:t>
            </a:r>
            <a:endParaRPr lang="ru-RU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035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1560" y="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Модель ВМКО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51519" y="404664"/>
          <a:ext cx="8712969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78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056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878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317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03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АДМИНИСТРАТИВНЫЕ ПРОЦЕССЫ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328"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Стратегическое планирование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со стороны руководства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Менеджмент персонала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маркетингом образовательных услуг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51521" y="5425440"/>
          <a:ext cx="8640960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9253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ВСПОМОГАТЕЛЬНЫЕ ПРОЦЕССЫ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8237"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информационно-методическим обеспечением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F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инновационной и научно-методической деятельностью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F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инфраструктурой и безопасностью жизнедеятельности</a:t>
                      </a:r>
                    </a:p>
                    <a:p>
                      <a:pPr lvl="0"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(ресурсы)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F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финансово-экономической деятельностью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FD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251520" y="1628800"/>
          <a:ext cx="8640960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62363"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ПРОЦЕДУРЫ СМК</a:t>
                      </a:r>
                      <a:endParaRPr lang="ru-RU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37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документацией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(информацией)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Управлениедеятель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ностью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проблем (план)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Внутренние аудиты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Корректирую-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щие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действия (программа) )мод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Предупреждаю-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щие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действия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7083513"/>
              </p:ext>
            </p:extLst>
          </p:nvPr>
        </p:nvGraphicFramePr>
        <p:xfrm>
          <a:off x="251520" y="2780928"/>
          <a:ext cx="864096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685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0014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ОСНОВНЫЕ ПРОЦЕССЫ</a:t>
                      </a:r>
                      <a:endParaRPr lang="ru-RU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542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потребителей: воспитанников, родителей, учредителей, государства, общества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Организация и мониторинг деятельности по реализации требований Закона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«Об образовании РФ»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Организация образовательной деятельности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Организация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 по присмотру и уходу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Дополнительные образовательные услуги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Оздоровительная профилактическая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Психолого-педагогическое сопровождение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Коррекционная деятельность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Удовлетворение требований потребителей: воспитанников, родителей, учредителей, государства, общества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Стрелка вниз 15"/>
          <p:cNvSpPr/>
          <p:nvPr/>
        </p:nvSpPr>
        <p:spPr>
          <a:xfrm>
            <a:off x="2843808" y="1412776"/>
            <a:ext cx="432048" cy="36004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411760" y="2564904"/>
            <a:ext cx="432048" cy="36004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1907704" y="5157192"/>
            <a:ext cx="432048" cy="36004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861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/>
        </p:nvGraphicFramePr>
        <p:xfrm>
          <a:off x="467544" y="620688"/>
          <a:ext cx="835292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971600" y="116632"/>
            <a:ext cx="7416824" cy="442674"/>
          </a:xfrm>
          <a:prstGeom prst="roundRect">
            <a:avLst/>
          </a:prstGeom>
          <a:solidFill>
            <a:srgbClr val="FFFF8B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кадровой политики ДОУ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268760"/>
            <a:ext cx="684076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i="1" kern="15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Приоритетами кадровой политики являются:</a:t>
            </a:r>
            <a:endParaRPr lang="ru-RU" sz="1200" b="1" i="1" kern="150" dirty="0">
              <a:solidFill>
                <a:srgbClr val="C00000"/>
              </a:solidFill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1200"/>
              </a:spcAft>
              <a:buBlip>
                <a:blip r:embed="rId3"/>
              </a:buBlip>
              <a:tabLst>
                <a:tab pos="698500" algn="l"/>
              </a:tabLst>
            </a:pPr>
            <a:r>
              <a:rPr lang="ru-RU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удовлетворенность потребителя;</a:t>
            </a:r>
            <a:endParaRPr lang="ru-RU" sz="1200" kern="150" dirty="0">
              <a:latin typeface="Symbol" panose="05050102010706020507" pitchFamily="18" charset="2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1200"/>
              </a:spcAft>
              <a:buBlip>
                <a:blip r:embed="rId3"/>
              </a:buBlip>
              <a:tabLst>
                <a:tab pos="698500" algn="l"/>
              </a:tabLst>
            </a:pPr>
            <a:r>
              <a:rPr lang="ru-RU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компетентность персонала;</a:t>
            </a:r>
            <a:endParaRPr lang="ru-RU" sz="1200" kern="150" dirty="0">
              <a:latin typeface="Symbol" panose="05050102010706020507" pitchFamily="18" charset="2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1200"/>
              </a:spcAft>
              <a:buBlip>
                <a:blip r:embed="rId3"/>
              </a:buBlip>
              <a:tabLst>
                <a:tab pos="698500" algn="l"/>
              </a:tabLst>
            </a:pPr>
            <a:r>
              <a:rPr lang="ru-RU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корпоративная культура;</a:t>
            </a:r>
            <a:endParaRPr lang="ru-RU" sz="1200" kern="150" dirty="0">
              <a:latin typeface="Symbol" panose="05050102010706020507" pitchFamily="18" charset="2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1200"/>
              </a:spcAft>
              <a:buBlip>
                <a:blip r:embed="rId3"/>
              </a:buBlip>
              <a:tabLst>
                <a:tab pos="698500" algn="l"/>
              </a:tabLst>
            </a:pPr>
            <a:r>
              <a:rPr lang="ru-RU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высокие технологии;</a:t>
            </a:r>
            <a:endParaRPr lang="ru-RU" sz="1200" kern="150" dirty="0">
              <a:latin typeface="Symbol" panose="05050102010706020507" pitchFamily="18" charset="2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1200"/>
              </a:spcAft>
              <a:buBlip>
                <a:blip r:embed="rId3"/>
              </a:buBlip>
              <a:tabLst>
                <a:tab pos="698500" algn="l"/>
              </a:tabLst>
            </a:pPr>
            <a:r>
              <a:rPr lang="ru-RU" kern="150" dirty="0" err="1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ресурсоэффективность</a:t>
            </a:r>
            <a:r>
              <a:rPr lang="ru-RU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и ресурсосбережение;</a:t>
            </a:r>
            <a:endParaRPr lang="ru-RU" sz="1200" kern="150" dirty="0">
              <a:latin typeface="Symbol" panose="05050102010706020507" pitchFamily="18" charset="2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1200"/>
              </a:spcAft>
              <a:buBlip>
                <a:blip r:embed="rId3"/>
              </a:buBlip>
              <a:tabLst>
                <a:tab pos="698500" algn="l"/>
              </a:tabLst>
            </a:pPr>
            <a:r>
              <a:rPr lang="ru-RU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здоровье и безопасность.</a:t>
            </a:r>
            <a:endParaRPr lang="ru-RU" sz="1200" kern="150" dirty="0">
              <a:effectLst/>
              <a:latin typeface="Symbol" panose="05050102010706020507" pitchFamily="18" charset="2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620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692696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kern="15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Создание благоприятного психологического климата в ДОУ – результат сложной и кропотливой работы руководителя и всего коллектива</a:t>
            </a:r>
            <a:r>
              <a:rPr lang="ru-RU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.</a:t>
            </a:r>
            <a:endParaRPr lang="ru-RU" sz="1200" kern="1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just">
              <a:spcAft>
                <a:spcPts val="0"/>
              </a:spcAft>
            </a:pPr>
            <a:endParaRPr lang="ru-RU" sz="1200" kern="150" dirty="0" smtClean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116632"/>
            <a:ext cx="7416824" cy="442674"/>
          </a:xfrm>
          <a:prstGeom prst="roundRect">
            <a:avLst/>
          </a:prstGeom>
          <a:solidFill>
            <a:srgbClr val="FFFF8B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кадровой политики ДОУ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 descr="DSCN788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2703429" cy="1977315"/>
          </a:xfrm>
          <a:prstGeom prst="rect">
            <a:avLst/>
          </a:prstGeom>
          <a:noFill/>
        </p:spPr>
      </p:pic>
      <p:pic>
        <p:nvPicPr>
          <p:cNvPr id="6" name="Рисунок 5" descr="DSCN788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844824"/>
            <a:ext cx="2520280" cy="1977314"/>
          </a:xfrm>
          <a:prstGeom prst="rect">
            <a:avLst/>
          </a:prstGeom>
          <a:noFill/>
        </p:spPr>
      </p:pic>
      <p:pic>
        <p:nvPicPr>
          <p:cNvPr id="7" name="Рисунок 6" descr="DSCN782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509120"/>
            <a:ext cx="2423578" cy="1800201"/>
          </a:xfrm>
          <a:prstGeom prst="rect">
            <a:avLst/>
          </a:prstGeom>
          <a:noFill/>
        </p:spPr>
      </p:pic>
      <p:pic>
        <p:nvPicPr>
          <p:cNvPr id="9" name="Рисунок 8" descr="DSCN779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509120"/>
            <a:ext cx="2376264" cy="1872209"/>
          </a:xfrm>
          <a:prstGeom prst="rect">
            <a:avLst/>
          </a:prstGeom>
          <a:noFill/>
        </p:spPr>
      </p:pic>
      <p:pic>
        <p:nvPicPr>
          <p:cNvPr id="10" name="Рисунок 9" descr="DSCN7912"/>
          <p:cNvPicPr/>
          <p:nvPr/>
        </p:nvPicPr>
        <p:blipFill>
          <a:blip r:embed="rId7" cstate="print"/>
          <a:srcRect t="11575"/>
          <a:stretch>
            <a:fillRect/>
          </a:stretch>
        </p:blipFill>
        <p:spPr bwMode="auto">
          <a:xfrm>
            <a:off x="3779912" y="4437112"/>
            <a:ext cx="2032460" cy="2200270"/>
          </a:xfrm>
          <a:prstGeom prst="rect">
            <a:avLst/>
          </a:prstGeom>
          <a:noFill/>
        </p:spPr>
      </p:pic>
      <p:pic>
        <p:nvPicPr>
          <p:cNvPr id="13" name="Рисунок 12" descr="DSCN800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1772816"/>
            <a:ext cx="2696428" cy="195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940152" y="1412776"/>
            <a:ext cx="32038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Методический модуль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75656" y="1412776"/>
            <a:ext cx="32038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Административный модуль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79512" y="4149080"/>
            <a:ext cx="32038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Медицинский модуль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499992" y="4077072"/>
            <a:ext cx="32038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Холл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72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9128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692696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kern="15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Создание благоприятного психологического климата в ДОУ – результат сложной и кропотливой работы руководителя и всего коллектива</a:t>
            </a:r>
            <a:r>
              <a:rPr lang="ru-RU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200" kern="1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116632"/>
            <a:ext cx="7416824" cy="442674"/>
          </a:xfrm>
          <a:prstGeom prst="roundRect">
            <a:avLst/>
          </a:prstGeom>
          <a:solidFill>
            <a:srgbClr val="FFFF8B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кадровой политики ДОУ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 descr="DSCN779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01008"/>
            <a:ext cx="2323233" cy="1566395"/>
          </a:xfrm>
          <a:prstGeom prst="rect">
            <a:avLst/>
          </a:prstGeom>
          <a:noFill/>
        </p:spPr>
      </p:pic>
      <p:pic>
        <p:nvPicPr>
          <p:cNvPr id="6" name="Рисунок 5" descr="DSCN794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556792"/>
            <a:ext cx="2346543" cy="158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фото\Фото РППС - 16-17\DSCN787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501008"/>
            <a:ext cx="2348066" cy="156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фото\Фото РППС - 16-17\DSCN783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556792"/>
            <a:ext cx="2348066" cy="164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фото\Фото РППС - 16-17\DSCN787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437112"/>
            <a:ext cx="242976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фото\Фото РППС - 16-17\DSCN787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5157192"/>
            <a:ext cx="2232248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SCN7966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1988840"/>
            <a:ext cx="1951084" cy="218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фото\Фото РППС - 16-17\DSCN7822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7904" y="5157192"/>
            <a:ext cx="2232248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940152" y="1412776"/>
            <a:ext cx="3203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Коррекционно-развивающий модуль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691680" y="3212976"/>
            <a:ext cx="32038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Оздоровительный модуль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331640" y="1268760"/>
            <a:ext cx="39604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Художественно-эстетический  модуль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72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9128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692696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kern="15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Создание благоприятного психологического климата в ДОУ – результат сложной и кропотливой работы руководителя и всего коллектива</a:t>
            </a:r>
            <a:r>
              <a:rPr lang="ru-RU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200" kern="1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116632"/>
            <a:ext cx="7416824" cy="442674"/>
          </a:xfrm>
          <a:prstGeom prst="roundRect">
            <a:avLst/>
          </a:prstGeom>
          <a:solidFill>
            <a:srgbClr val="FFFF8B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кадровой политики ДОУ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 descr="C:\Users\User\Desktop\фото\Фото РППС - 16-17\DSCN79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085184"/>
            <a:ext cx="2083718" cy="142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фото\Фото РППС - 16-17\DSCN79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5085184"/>
            <a:ext cx="2085397" cy="142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фото\Фото РППС - 16-17\DSCN789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429000"/>
            <a:ext cx="2085396" cy="142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фото\Фото РППС - 16-17\DSCN794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5085184"/>
            <a:ext cx="2056091" cy="140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Desktop\фото\Фото РППС - 16-17\DSCN791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1772816"/>
            <a:ext cx="2056090" cy="140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User\Desktop\фото\Фото РППС - 16-17\DSCN792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5085184"/>
            <a:ext cx="2057769" cy="140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User\Desktop\фото\Фото РППС - 16-17\DSCN7919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624" y="3429000"/>
            <a:ext cx="2062242" cy="140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User\Desktop\фото\Фото РППС - 16-17\DSCN790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11760" y="1772816"/>
            <a:ext cx="2077567" cy="141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User\Desktop\фото\Фото РППС - 16-17\DSCN7898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504" y="1772816"/>
            <a:ext cx="2062242" cy="141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User\Desktop\фото\Фото РППС - 16-17\DSCN7808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2160" y="3429000"/>
            <a:ext cx="2064479" cy="141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User\Desktop\фото\Фото РППС - 16-17\DSCN7906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76256" y="1772816"/>
            <a:ext cx="2058887" cy="141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971600" y="1412776"/>
            <a:ext cx="74523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Развивающая предметно-пространственная среда групп ДОУ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94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9128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692696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kern="15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Создание благоприятного психологического климата в ДОУ – результат сложной и кропотливой работы руководителя и всего коллектива</a:t>
            </a:r>
            <a:r>
              <a:rPr lang="ru-RU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200" kern="1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116632"/>
            <a:ext cx="7416824" cy="442674"/>
          </a:xfrm>
          <a:prstGeom prst="roundRect">
            <a:avLst/>
          </a:prstGeom>
          <a:solidFill>
            <a:srgbClr val="FFFF8B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кадровой политики ДОУ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971600" y="1412776"/>
            <a:ext cx="74523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Уличное пространство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20" descr="C:\Users\пользователь\Desktop\Для публичного отчета\Новая папка\DSCN48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412776"/>
            <a:ext cx="225061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пользователь\Desktop\Для публичного отчета\Новая папка\DSCN48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9" y="1772816"/>
            <a:ext cx="309634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Users\пользователь\Desktop\Для публичного отчета\Новая папка\DSCN482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149080"/>
            <a:ext cx="295232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Users\пользователь\Desktop\Для публичного отчета\Новая папка\DSCN483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149080"/>
            <a:ext cx="28803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C:\Users\пользователь\Desktop\Для публичного отчета\Новая папка\DSCN483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772816"/>
            <a:ext cx="2880319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F:\Для публичного отчета\Новая папка\НОВЫЙ\Новая папка\DSCN4819.JPG"/>
          <p:cNvPicPr/>
          <p:nvPr/>
        </p:nvPicPr>
        <p:blipFill>
          <a:blip r:embed="rId8" cstate="print"/>
          <a:srcRect t="16769"/>
          <a:stretch>
            <a:fillRect/>
          </a:stretch>
        </p:blipFill>
        <p:spPr bwMode="auto">
          <a:xfrm>
            <a:off x="6372200" y="4365104"/>
            <a:ext cx="2572584" cy="17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9194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76470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ДОУ работает стабильный творческий профессиональный  педагогический коллектив работников, который прогнозирует стратегию развития детского сада, направленную на совершенствование условий жизнедеятельности, успешную организацию образовательного пространства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116632"/>
            <a:ext cx="7416824" cy="442674"/>
          </a:xfrm>
          <a:prstGeom prst="roundRect">
            <a:avLst/>
          </a:prstGeom>
          <a:solidFill>
            <a:srgbClr val="FFFF8B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кадровой политики ДОУ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51520" y="3140968"/>
          <a:ext cx="3726160" cy="2739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11560" y="2462119"/>
            <a:ext cx="3059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Образовательный уровень педагогов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2492896"/>
            <a:ext cx="32008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Стажевые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показатели работы педагогов 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499992" y="3140968"/>
          <a:ext cx="439248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85797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1556792"/>
            <a:ext cx="8136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Кадровая политика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это работа администрации и общественных организаций предприятия со всем коллективом, с его социальными и функциональными группами, с каждым человеком.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Кадровая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политика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 инструмент управления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это организующая деятельность, имеющая целью слияние усилий всех работников предприятия для решения поставленных задач. 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88640"/>
            <a:ext cx="8640960" cy="442674"/>
          </a:xfrm>
          <a:prstGeom prst="roundRect">
            <a:avLst/>
          </a:prstGeom>
          <a:solidFill>
            <a:srgbClr val="C8A5E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Понятие и значение кадровой политики в деятельности организации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38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76470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ДОУ работает стабильный творческий профессиональный  педагогический коллектив работников, который прогнозирует стратегию развития детского сада, направленную на совершенствование условий жизнедеятельности, успешную организацию образовательного пространства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116632"/>
            <a:ext cx="7416824" cy="442674"/>
          </a:xfrm>
          <a:prstGeom prst="roundRect">
            <a:avLst/>
          </a:prstGeom>
          <a:solidFill>
            <a:srgbClr val="FFFF8B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кадровой политики ДОУ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2699792" y="2348880"/>
            <a:ext cx="35283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Сведения о квалификационном уровне педагогов в динамике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51520" y="3284984"/>
          <a:ext cx="2577886" cy="2154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3203848" y="3284984"/>
          <a:ext cx="2592288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6084168" y="3284984"/>
          <a:ext cx="2592288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5797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0" y="134076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Положение о кадровой политике (утверждено приказом заведующего МДОУ «Детский сад № 93» №310 от 30.12.2016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г.)</a:t>
            </a:r>
            <a:endParaRPr lang="ru-RU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116632"/>
            <a:ext cx="7416824" cy="442674"/>
          </a:xfrm>
          <a:prstGeom prst="roundRect">
            <a:avLst/>
          </a:prstGeom>
          <a:solidFill>
            <a:srgbClr val="FFFF8B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кадровой политики ДОУ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411" t="17097" r="65379" b="11095"/>
          <a:stretch>
            <a:fillRect/>
          </a:stretch>
        </p:blipFill>
        <p:spPr bwMode="auto">
          <a:xfrm>
            <a:off x="2843808" y="2132856"/>
            <a:ext cx="3168352" cy="453650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0521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7544" y="69269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Ежегодно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ДОУ утверждается номенклатура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дел</a:t>
            </a:r>
          </a:p>
          <a:p>
            <a:pPr algn="ctr"/>
            <a:endParaRPr lang="ru-RU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116632"/>
            <a:ext cx="7416824" cy="442674"/>
          </a:xfrm>
          <a:prstGeom prst="roundRect">
            <a:avLst/>
          </a:prstGeom>
          <a:solidFill>
            <a:srgbClr val="FFFF8B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кадровой политики ДОУ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6323" t="16350" r="64937" b="11097"/>
          <a:stretch>
            <a:fillRect/>
          </a:stretch>
        </p:blipFill>
        <p:spPr bwMode="auto">
          <a:xfrm>
            <a:off x="3275856" y="1916832"/>
            <a:ext cx="2636913" cy="374441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6314" t="16327" r="64987" b="11224"/>
          <a:stretch>
            <a:fillRect/>
          </a:stretch>
        </p:blipFill>
        <p:spPr bwMode="auto">
          <a:xfrm>
            <a:off x="6300192" y="2348880"/>
            <a:ext cx="2636913" cy="374441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l="10771" t="16413" r="63584" b="18849"/>
          <a:stretch>
            <a:fillRect/>
          </a:stretch>
        </p:blipFill>
        <p:spPr bwMode="auto">
          <a:xfrm>
            <a:off x="323528" y="1412776"/>
            <a:ext cx="2664296" cy="37833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7180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980728"/>
            <a:ext cx="8856984" cy="5758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tabLst>
                <a:tab pos="630555" algn="l"/>
                <a:tab pos="4343400" algn="l"/>
              </a:tabLst>
            </a:pP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Управленческие 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аспекты кадровой политики ДОУ </a:t>
            </a:r>
            <a:endParaRPr lang="ru-RU" i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200"/>
              </a:spcAft>
              <a:tabLst>
                <a:tab pos="630555" algn="l"/>
                <a:tab pos="4343400" algn="l"/>
              </a:tabLst>
            </a:pP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представлены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следующих документах:</a:t>
            </a:r>
            <a:endParaRPr lang="ru-RU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Программа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 детского сада на 2014-2019 гг. (утверждена приказом заведующего МДОУ «Детский сад № 93» № 3/1 от 16.01.2014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Коллективный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договор (утвержден приказом заведующего МДОУ «Детский сад № 93» № 204 от 26.10.2018 г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Должностные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инструкции работников учреждения (утверждены приказом заведующего МДОУ «Детский сад № 93» № 7 от 18.01.2018 г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Правила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внутреннего трудового распорядка (утверждены приказом заведующего МДОУ «Детский сад № 93» № 204 от 26.10.2018 г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Трудовой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договор (эффективный контракт) с работником, (утвержден приказом заведующего МДОУ «Детский сад № 93» № 155/9 от 01.09.2015 г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Кодекс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корпоративной этики ДОУ (утвержден приказом заведующего МДОУ «Детский сад № 93» № 150 от 31.08.2015 г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Положение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внутренней системе оценке качества образования в ДОУ (утверждено приказом заведующего МДОУ «Детский сад № 93» № 150 от 31.08.2015 г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Положение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методическом совете ДОУ (утверждено приказом заведующего МДОУ «Детский сад № 93» № 150 от 31.08.2015 г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116632"/>
            <a:ext cx="7416824" cy="442674"/>
          </a:xfrm>
          <a:prstGeom prst="roundRect">
            <a:avLst/>
          </a:prstGeom>
          <a:solidFill>
            <a:srgbClr val="FFFF8B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кадровой политики ДОУ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070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836712"/>
            <a:ext cx="8856984" cy="5450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30555" algn="l"/>
                <a:tab pos="4343400" algn="l"/>
              </a:tabLst>
            </a:pP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Управленческие 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аспекты кадровой политики ДОУ </a:t>
            </a:r>
            <a:endParaRPr lang="ru-RU" i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30555" algn="l"/>
                <a:tab pos="4343400" algn="l"/>
              </a:tabLst>
            </a:pP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представлены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следующих документах:</a:t>
            </a:r>
            <a:endParaRPr lang="ru-RU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Положение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аттестации педагогических кадров (утверждено приказом заведующего МДОУ «Детский сад № 93» № 150 от 31.08.2015 г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Положение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административном совете ДОУ (утверждено приказом заведующего МДОУ «Детский сад № 93» № 150 от 31.08.2015 г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Положение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порядке подготовки организации проведения    самообследовании в ДОУ (утверждено приказом заведующего МДОУ «Детский сад № 93» № 150 от 31.08.2015 г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Положение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педагогическом совете в ДОУ (утверждено приказом заведующего МДОУ «Детский сад № 93» № 150 от 31.08.2015 г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  <a:tabLst>
                <a:tab pos="630555" algn="l"/>
                <a:tab pos="434340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Положение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оплате труда работников (утверждено приказом  заведующего МДОУ «Детский сад № 93» № 204 от 26.10.2018 г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     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  <a:tabLst>
                <a:tab pos="630555" algn="l"/>
                <a:tab pos="434340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 Положение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порядке установления стимулирующих выплат (надбавок и (или) доплат) (утверждено приказом  заведующего МДОУ «Детский сад № 93» № 204 от 26.10.2018 г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     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  <a:tabLst>
                <a:tab pos="630555" algn="l"/>
                <a:tab pos="434340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 Положение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премировании (установлении поощрительных выплат, вознаграждений) (утверждено приказом  заведующего МДОУ «Детский сад № 93» № 204 от 26.10.2018 г.),        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  <a:tabLst>
                <a:tab pos="630555" algn="l"/>
                <a:tab pos="434340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16. Положение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выплатах социального характера (утверждено приказом  заведующего МДОУ «Детский сад № 93» № 204 от 26.10.2018 г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116632"/>
            <a:ext cx="7416824" cy="442674"/>
          </a:xfrm>
          <a:prstGeom prst="roundRect">
            <a:avLst/>
          </a:prstGeom>
          <a:solidFill>
            <a:srgbClr val="FFFF8B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кадровой политики ДОУ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070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971600" y="116632"/>
            <a:ext cx="7416824" cy="442674"/>
          </a:xfrm>
          <a:prstGeom prst="roundRect">
            <a:avLst/>
          </a:prstGeom>
          <a:solidFill>
            <a:srgbClr val="FFFF8B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кадровой политики ДОУ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6429" t="16625" r="64931" b="11679"/>
          <a:stretch>
            <a:fillRect/>
          </a:stretch>
        </p:blipFill>
        <p:spPr bwMode="auto">
          <a:xfrm>
            <a:off x="6660232" y="692696"/>
            <a:ext cx="2198853" cy="309634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12427" t="16279" r="62718" b="20930"/>
          <a:stretch>
            <a:fillRect/>
          </a:stretch>
        </p:blipFill>
        <p:spPr bwMode="auto">
          <a:xfrm>
            <a:off x="323528" y="764704"/>
            <a:ext cx="2229581" cy="31683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 l="6372" t="16707" r="64763" b="11691"/>
          <a:stretch>
            <a:fillRect/>
          </a:stretch>
        </p:blipFill>
        <p:spPr bwMode="auto">
          <a:xfrm>
            <a:off x="3635896" y="692696"/>
            <a:ext cx="2270652" cy="31683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 l="6484" t="16849" r="65084" b="11323"/>
          <a:stretch>
            <a:fillRect/>
          </a:stretch>
        </p:blipFill>
        <p:spPr bwMode="auto">
          <a:xfrm>
            <a:off x="5220072" y="3429000"/>
            <a:ext cx="2178909" cy="309634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 l="6174" t="17073" r="65015" b="12195"/>
          <a:stretch>
            <a:fillRect/>
          </a:stretch>
        </p:blipFill>
        <p:spPr bwMode="auto">
          <a:xfrm>
            <a:off x="1907704" y="3429000"/>
            <a:ext cx="2294324" cy="31683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7180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4437112"/>
            <a:ext cx="8568952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Основные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направления: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управление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персоналом ДОУ,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подбор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расстановка кадров,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формирование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подготовка резерва для выдвижения на руководящие должности,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развитие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персонала,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оценка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аттестация персонала,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мотивация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стимулирование персонала, система оплаты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116632"/>
            <a:ext cx="7416824" cy="442674"/>
          </a:xfrm>
          <a:prstGeom prst="roundRect">
            <a:avLst/>
          </a:prstGeom>
          <a:solidFill>
            <a:srgbClr val="FFFF8B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кадровой политики ДОУ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1196752"/>
            <a:ext cx="3744416" cy="504056"/>
          </a:xfrm>
          <a:prstGeom prst="roundRect">
            <a:avLst/>
          </a:prstGeom>
          <a:solidFill>
            <a:srgbClr val="FF9393"/>
          </a:solidFill>
          <a:ln w="952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персонала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1844824"/>
            <a:ext cx="3744416" cy="567680"/>
          </a:xfrm>
          <a:prstGeom prst="roundRect">
            <a:avLst/>
          </a:prstGeom>
          <a:solidFill>
            <a:srgbClr val="FF9393"/>
          </a:solidFill>
          <a:ln w="952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Организационная культура и трудовые отношения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07704" y="2564904"/>
            <a:ext cx="3744416" cy="504056"/>
          </a:xfrm>
          <a:prstGeom prst="roundRect">
            <a:avLst/>
          </a:prstGeom>
          <a:solidFill>
            <a:srgbClr val="FF9393"/>
          </a:solidFill>
          <a:ln w="952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Подбор и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найм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персонала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43808" y="3212976"/>
            <a:ext cx="3744416" cy="504056"/>
          </a:xfrm>
          <a:prstGeom prst="roundRect">
            <a:avLst/>
          </a:prstGeom>
          <a:solidFill>
            <a:srgbClr val="FF9393"/>
          </a:solidFill>
          <a:ln w="952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Оценка персонала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23928" y="3789040"/>
            <a:ext cx="3744416" cy="504056"/>
          </a:xfrm>
          <a:prstGeom prst="roundRect">
            <a:avLst/>
          </a:prstGeom>
          <a:solidFill>
            <a:srgbClr val="FF9393"/>
          </a:solidFill>
          <a:ln w="952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Мотивация персонала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1340768"/>
            <a:ext cx="2376264" cy="1015663"/>
          </a:xfrm>
          <a:prstGeom prst="rect">
            <a:avLst/>
          </a:prstGeom>
          <a:solidFill>
            <a:srgbClr val="A7A3F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Организационно-управленческие модули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4139952" y="1412776"/>
            <a:ext cx="2016224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932040" y="1916832"/>
            <a:ext cx="1296144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436096" y="2276872"/>
            <a:ext cx="792088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868144" y="2420888"/>
            <a:ext cx="864096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020272" y="2420888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5577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1196752"/>
            <a:ext cx="8640960" cy="4471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Административные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повышения мотивации:</a:t>
            </a:r>
            <a:endParaRPr lang="ru-RU" sz="1400" b="1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издание приказов и распоряжений,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объявление выговоров и благодарностей,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и утверждение должностных инструкций 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др.,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аттестация педагогов,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дополнительных отпусков,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разумное распределение учебной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нагрузки.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Экономические формы повышения мотивации:</a:t>
            </a:r>
            <a:endParaRPr lang="ru-RU" sz="1400" b="1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премирование из внебюджетных фондов,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присвоение надбавок,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системы финансового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поощрения,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социального пакета (больничные,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отпуск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т. д.),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возможности коммерческой деятельности на территории организации (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репетиторство, платные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дополнительные услуги и т. п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116632"/>
            <a:ext cx="7416824" cy="442674"/>
          </a:xfrm>
          <a:prstGeom prst="roundRect">
            <a:avLst/>
          </a:prstGeom>
          <a:solidFill>
            <a:srgbClr val="FFFF8B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кадровой политики ДОУ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391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1268760"/>
            <a:ext cx="8640960" cy="4241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Социально-психологические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повышения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мотивации:</a:t>
            </a:r>
            <a:endParaRPr lang="ru-RU" sz="1400" b="1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мотивов признания, самоуважения,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обобщение опыта работы, сообщение о нем в различных средствах массовой информации,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аттестация на более высокую квалификационную категорию,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привлечение к управленческой деятельности, в состав различных советов, комиссий, групп и т. д.,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включение в резерв руководящих кадров,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перевод на самоконтроль, предоставление большей самостоятельности в деятельности,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дополнительных полномочий,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конкурсов профессионального мастерства на различных уровнях,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рекомендация на награждение,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благодарственные письма, грамоты учреждения.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116632"/>
            <a:ext cx="7416824" cy="442674"/>
          </a:xfrm>
          <a:prstGeom prst="roundRect">
            <a:avLst/>
          </a:prstGeom>
          <a:solidFill>
            <a:srgbClr val="FFFF8B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кадровой политики ДОУ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391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331640" y="620688"/>
            <a:ext cx="68407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Показатели качества работы ДОУ за 2017 год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2514165072"/>
              </p:ext>
            </p:extLst>
          </p:nvPr>
        </p:nvGraphicFramePr>
        <p:xfrm>
          <a:off x="0" y="1124744"/>
          <a:ext cx="889248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04048" y="5877272"/>
            <a:ext cx="39555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Условные обозначения: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ИС – индивидуальное сопровождение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ВС – воспитательная система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ОП – образовательная программа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1600" y="116632"/>
            <a:ext cx="7416824" cy="442674"/>
          </a:xfrm>
          <a:prstGeom prst="roundRect">
            <a:avLst/>
          </a:prstGeom>
          <a:solidFill>
            <a:srgbClr val="FFFF8B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кадровой политики ДОУ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21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653536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Концептуальные основы управления развитием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ДОУ</a:t>
            </a: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32859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Концептуальные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векторы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79512" y="1988840"/>
            <a:ext cx="1800200" cy="17533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Мотивационно-смысловая направленность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algn="ctr">
              <a:spcBef>
                <a:spcPts val="0"/>
              </a:spcBef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чего?</a:t>
            </a:r>
          </a:p>
          <a:p>
            <a:pPr algn="ctr">
              <a:spcBef>
                <a:spcPts val="0"/>
              </a:spcBef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кого?</a:t>
            </a:r>
          </a:p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411760" y="1977737"/>
            <a:ext cx="1800200" cy="17755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направленность деятельности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должно быть достигнуто? </a:t>
            </a:r>
          </a:p>
          <a:p>
            <a:pPr>
              <a:spcBef>
                <a:spcPts val="0"/>
              </a:spcBef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787113" y="1989210"/>
            <a:ext cx="1846370" cy="17901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Технологическая направленность деятельности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будет достигаться результат?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089153" y="2023840"/>
            <a:ext cx="1800200" cy="17533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Ресурсная направленность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algn="ctr">
              <a:spcBef>
                <a:spcPts val="0"/>
              </a:spcBef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ресурсами?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01570" y="4149080"/>
            <a:ext cx="7596844" cy="7247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</a:t>
            </a:r>
          </a:p>
          <a:p>
            <a:pPr algn="ctr"/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– обеспечение качества образования </a:t>
            </a:r>
            <a:endParaRPr lang="ru-RU" sz="20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содержания ДО</a:t>
            </a:r>
          </a:p>
          <a:p>
            <a:pPr algn="ctr"/>
            <a:endParaRPr lang="ru-RU" dirty="0"/>
          </a:p>
        </p:txBody>
      </p:sp>
      <p:sp>
        <p:nvSpPr>
          <p:cNvPr id="37" name="Загнутый угол 36"/>
          <p:cNvSpPr/>
          <p:nvPr/>
        </p:nvSpPr>
        <p:spPr>
          <a:xfrm>
            <a:off x="613965" y="5367326"/>
            <a:ext cx="1440160" cy="1374042"/>
          </a:xfrm>
          <a:prstGeom prst="foldedCorner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ООП ДО </a:t>
            </a:r>
          </a:p>
          <a:p>
            <a:pPr algn="ctr"/>
            <a:endParaRPr lang="ru-RU" dirty="0"/>
          </a:p>
        </p:txBody>
      </p:sp>
      <p:sp>
        <p:nvSpPr>
          <p:cNvPr id="38" name="Загнутый угол 37"/>
          <p:cNvSpPr/>
          <p:nvPr/>
        </p:nvSpPr>
        <p:spPr>
          <a:xfrm>
            <a:off x="6516216" y="5381179"/>
            <a:ext cx="2160240" cy="1379660"/>
          </a:xfrm>
          <a:prstGeom prst="foldedCorner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Профессионализм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(профессиональный стандарт педагога)</a:t>
            </a:r>
          </a:p>
          <a:p>
            <a:pPr algn="ctr"/>
            <a:endParaRPr lang="ru-RU" dirty="0"/>
          </a:p>
        </p:txBody>
      </p:sp>
      <p:sp>
        <p:nvSpPr>
          <p:cNvPr id="39" name="Загнутый угол 38"/>
          <p:cNvSpPr/>
          <p:nvPr/>
        </p:nvSpPr>
        <p:spPr>
          <a:xfrm>
            <a:off x="4139952" y="5381179"/>
            <a:ext cx="2146029" cy="1374042"/>
          </a:xfrm>
          <a:prstGeom prst="foldedCorner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условий реализаций Программ (качество РППС)</a:t>
            </a:r>
          </a:p>
          <a:p>
            <a:pPr algn="ctr"/>
            <a:endParaRPr lang="ru-RU" dirty="0"/>
          </a:p>
        </p:txBody>
      </p:sp>
      <p:sp>
        <p:nvSpPr>
          <p:cNvPr id="40" name="Загнутый угол 39"/>
          <p:cNvSpPr/>
          <p:nvPr/>
        </p:nvSpPr>
        <p:spPr>
          <a:xfrm>
            <a:off x="2310733" y="5381179"/>
            <a:ext cx="1620180" cy="1379660"/>
          </a:xfrm>
          <a:prstGeom prst="foldedCorner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ОД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3707904" y="1772816"/>
            <a:ext cx="86409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716016" y="1772816"/>
            <a:ext cx="86409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1547664" y="1772816"/>
            <a:ext cx="208823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652120" y="1772816"/>
            <a:ext cx="21602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259632" y="371703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131840" y="378904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940152" y="378904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7812360" y="378904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3491880" y="4869160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36" idx="2"/>
            <a:endCxn id="39" idx="0"/>
          </p:cNvCxnSpPr>
          <p:nvPr/>
        </p:nvCxnSpPr>
        <p:spPr>
          <a:xfrm>
            <a:off x="4499992" y="4873806"/>
            <a:ext cx="712975" cy="507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>
            <a:off x="1691680" y="4869160"/>
            <a:ext cx="20162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5076056" y="4869160"/>
            <a:ext cx="22322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251520" y="116632"/>
            <a:ext cx="8640960" cy="817245"/>
          </a:xfrm>
          <a:prstGeom prst="roundRect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Управление персоналом ДОУ: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научно-методологические и организационно-управленческие аспекты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74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2204864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EF5611"/>
                </a:solidFill>
                <a:latin typeface="Georgia" pitchFamily="18" charset="0"/>
              </a:rPr>
              <a:t>     </a:t>
            </a:r>
            <a:r>
              <a:rPr lang="ru-RU" sz="3600" b="1" dirty="0" smtClean="0">
                <a:solidFill>
                  <a:srgbClr val="EF5611"/>
                </a:solidFill>
                <a:latin typeface="Georgia" pitchFamily="18" charset="0"/>
              </a:rPr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412777"/>
            <a:ext cx="8363272" cy="3024336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развития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algn="ctr"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179512" y="1988840"/>
            <a:ext cx="8640960" cy="576064"/>
          </a:xfrm>
          <a:custGeom>
            <a:avLst/>
            <a:gdLst>
              <a:gd name="connsiteX0" fmla="*/ 0 w 8208912"/>
              <a:gd name="connsiteY0" fmla="*/ 132017 h 792088"/>
              <a:gd name="connsiteX1" fmla="*/ 38667 w 8208912"/>
              <a:gd name="connsiteY1" fmla="*/ 38667 h 792088"/>
              <a:gd name="connsiteX2" fmla="*/ 132017 w 8208912"/>
              <a:gd name="connsiteY2" fmla="*/ 0 h 792088"/>
              <a:gd name="connsiteX3" fmla="*/ 8076895 w 8208912"/>
              <a:gd name="connsiteY3" fmla="*/ 0 h 792088"/>
              <a:gd name="connsiteX4" fmla="*/ 8170245 w 8208912"/>
              <a:gd name="connsiteY4" fmla="*/ 38667 h 792088"/>
              <a:gd name="connsiteX5" fmla="*/ 8208912 w 8208912"/>
              <a:gd name="connsiteY5" fmla="*/ 132017 h 792088"/>
              <a:gd name="connsiteX6" fmla="*/ 8208912 w 8208912"/>
              <a:gd name="connsiteY6" fmla="*/ 660071 h 792088"/>
              <a:gd name="connsiteX7" fmla="*/ 8170245 w 8208912"/>
              <a:gd name="connsiteY7" fmla="*/ 753421 h 792088"/>
              <a:gd name="connsiteX8" fmla="*/ 8076895 w 8208912"/>
              <a:gd name="connsiteY8" fmla="*/ 792088 h 792088"/>
              <a:gd name="connsiteX9" fmla="*/ 132017 w 8208912"/>
              <a:gd name="connsiteY9" fmla="*/ 792088 h 792088"/>
              <a:gd name="connsiteX10" fmla="*/ 38667 w 8208912"/>
              <a:gd name="connsiteY10" fmla="*/ 753421 h 792088"/>
              <a:gd name="connsiteX11" fmla="*/ 0 w 8208912"/>
              <a:gd name="connsiteY11" fmla="*/ 660071 h 792088"/>
              <a:gd name="connsiteX12" fmla="*/ 0 w 8208912"/>
              <a:gd name="connsiteY12" fmla="*/ 132017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08912" h="792088">
                <a:moveTo>
                  <a:pt x="0" y="132017"/>
                </a:moveTo>
                <a:cubicBezTo>
                  <a:pt x="0" y="97004"/>
                  <a:pt x="13909" y="63425"/>
                  <a:pt x="38667" y="38667"/>
                </a:cubicBezTo>
                <a:cubicBezTo>
                  <a:pt x="63425" y="13909"/>
                  <a:pt x="97004" y="0"/>
                  <a:pt x="132017" y="0"/>
                </a:cubicBezTo>
                <a:lnTo>
                  <a:pt x="8076895" y="0"/>
                </a:lnTo>
                <a:cubicBezTo>
                  <a:pt x="8111908" y="0"/>
                  <a:pt x="8145487" y="13909"/>
                  <a:pt x="8170245" y="38667"/>
                </a:cubicBezTo>
                <a:cubicBezTo>
                  <a:pt x="8195003" y="63425"/>
                  <a:pt x="8208912" y="97004"/>
                  <a:pt x="8208912" y="132017"/>
                </a:cubicBezTo>
                <a:lnTo>
                  <a:pt x="8208912" y="660071"/>
                </a:lnTo>
                <a:cubicBezTo>
                  <a:pt x="8208912" y="695084"/>
                  <a:pt x="8195003" y="728663"/>
                  <a:pt x="8170245" y="753421"/>
                </a:cubicBezTo>
                <a:cubicBezTo>
                  <a:pt x="8145487" y="778179"/>
                  <a:pt x="8111908" y="792088"/>
                  <a:pt x="8076895" y="792088"/>
                </a:cubicBezTo>
                <a:lnTo>
                  <a:pt x="132017" y="792088"/>
                </a:lnTo>
                <a:cubicBezTo>
                  <a:pt x="97004" y="792088"/>
                  <a:pt x="63425" y="778179"/>
                  <a:pt x="38667" y="753421"/>
                </a:cubicBezTo>
                <a:cubicBezTo>
                  <a:pt x="13909" y="728663"/>
                  <a:pt x="0" y="695084"/>
                  <a:pt x="0" y="660071"/>
                </a:cubicBezTo>
                <a:lnTo>
                  <a:pt x="0" y="132017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обеспечения качества образования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39552" y="5013176"/>
            <a:ext cx="8147050" cy="720080"/>
          </a:xfrm>
          <a:custGeom>
            <a:avLst/>
            <a:gdLst>
              <a:gd name="connsiteX0" fmla="*/ 0 w 8208912"/>
              <a:gd name="connsiteY0" fmla="*/ 132017 h 792088"/>
              <a:gd name="connsiteX1" fmla="*/ 38667 w 8208912"/>
              <a:gd name="connsiteY1" fmla="*/ 38667 h 792088"/>
              <a:gd name="connsiteX2" fmla="*/ 132017 w 8208912"/>
              <a:gd name="connsiteY2" fmla="*/ 0 h 792088"/>
              <a:gd name="connsiteX3" fmla="*/ 8076895 w 8208912"/>
              <a:gd name="connsiteY3" fmla="*/ 0 h 792088"/>
              <a:gd name="connsiteX4" fmla="*/ 8170245 w 8208912"/>
              <a:gd name="connsiteY4" fmla="*/ 38667 h 792088"/>
              <a:gd name="connsiteX5" fmla="*/ 8208912 w 8208912"/>
              <a:gd name="connsiteY5" fmla="*/ 132017 h 792088"/>
              <a:gd name="connsiteX6" fmla="*/ 8208912 w 8208912"/>
              <a:gd name="connsiteY6" fmla="*/ 660071 h 792088"/>
              <a:gd name="connsiteX7" fmla="*/ 8170245 w 8208912"/>
              <a:gd name="connsiteY7" fmla="*/ 753421 h 792088"/>
              <a:gd name="connsiteX8" fmla="*/ 8076895 w 8208912"/>
              <a:gd name="connsiteY8" fmla="*/ 792088 h 792088"/>
              <a:gd name="connsiteX9" fmla="*/ 132017 w 8208912"/>
              <a:gd name="connsiteY9" fmla="*/ 792088 h 792088"/>
              <a:gd name="connsiteX10" fmla="*/ 38667 w 8208912"/>
              <a:gd name="connsiteY10" fmla="*/ 753421 h 792088"/>
              <a:gd name="connsiteX11" fmla="*/ 0 w 8208912"/>
              <a:gd name="connsiteY11" fmla="*/ 660071 h 792088"/>
              <a:gd name="connsiteX12" fmla="*/ 0 w 8208912"/>
              <a:gd name="connsiteY12" fmla="*/ 132017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08912" h="792088">
                <a:moveTo>
                  <a:pt x="0" y="132017"/>
                </a:moveTo>
                <a:cubicBezTo>
                  <a:pt x="0" y="97004"/>
                  <a:pt x="13909" y="63425"/>
                  <a:pt x="38667" y="38667"/>
                </a:cubicBezTo>
                <a:cubicBezTo>
                  <a:pt x="63425" y="13909"/>
                  <a:pt x="97004" y="0"/>
                  <a:pt x="132017" y="0"/>
                </a:cubicBezTo>
                <a:lnTo>
                  <a:pt x="8076895" y="0"/>
                </a:lnTo>
                <a:cubicBezTo>
                  <a:pt x="8111908" y="0"/>
                  <a:pt x="8145487" y="13909"/>
                  <a:pt x="8170245" y="38667"/>
                </a:cubicBezTo>
                <a:cubicBezTo>
                  <a:pt x="8195003" y="63425"/>
                  <a:pt x="8208912" y="97004"/>
                  <a:pt x="8208912" y="132017"/>
                </a:cubicBezTo>
                <a:lnTo>
                  <a:pt x="8208912" y="660071"/>
                </a:lnTo>
                <a:cubicBezTo>
                  <a:pt x="8208912" y="695084"/>
                  <a:pt x="8195003" y="728663"/>
                  <a:pt x="8170245" y="753421"/>
                </a:cubicBezTo>
                <a:cubicBezTo>
                  <a:pt x="8145487" y="778179"/>
                  <a:pt x="8111908" y="792088"/>
                  <a:pt x="8076895" y="792088"/>
                </a:cubicBezTo>
                <a:lnTo>
                  <a:pt x="132017" y="792088"/>
                </a:lnTo>
                <a:cubicBezTo>
                  <a:pt x="97004" y="792088"/>
                  <a:pt x="63425" y="778179"/>
                  <a:pt x="38667" y="753421"/>
                </a:cubicBezTo>
                <a:cubicBezTo>
                  <a:pt x="13909" y="728663"/>
                  <a:pt x="0" y="695084"/>
                  <a:pt x="0" y="660071"/>
                </a:cubicBezTo>
                <a:lnTo>
                  <a:pt x="0" y="132017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деятельности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467544" y="2924944"/>
            <a:ext cx="1800200" cy="936104"/>
          </a:xfrm>
          <a:prstGeom prst="foldedCorner">
            <a:avLst>
              <a:gd name="adj" fmla="val 28330"/>
            </a:avLst>
          </a:prstGeom>
          <a:solidFill>
            <a:srgbClr val="FFFFCC"/>
          </a:solidFill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Финансово-экономическая политика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2483768" y="2924944"/>
            <a:ext cx="2232248" cy="936104"/>
          </a:xfrm>
          <a:prstGeom prst="foldedCorner">
            <a:avLst>
              <a:gd name="adj" fmla="val 28330"/>
            </a:avLst>
          </a:prstGeom>
          <a:solidFill>
            <a:srgbClr val="FFFFCC"/>
          </a:solidFill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Административно-хозяйственная политика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нутый угол 13"/>
          <p:cNvSpPr/>
          <p:nvPr/>
        </p:nvSpPr>
        <p:spPr>
          <a:xfrm>
            <a:off x="5004048" y="2924944"/>
            <a:ext cx="1728192" cy="936104"/>
          </a:xfrm>
          <a:prstGeom prst="foldedCorner">
            <a:avLst>
              <a:gd name="adj" fmla="val 28330"/>
            </a:avLst>
          </a:prstGeom>
          <a:solidFill>
            <a:srgbClr val="FFFFCC"/>
          </a:solidFill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Научно-методическая политика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нутый угол 14"/>
          <p:cNvSpPr/>
          <p:nvPr/>
        </p:nvSpPr>
        <p:spPr>
          <a:xfrm>
            <a:off x="7092280" y="2924944"/>
            <a:ext cx="1584176" cy="936104"/>
          </a:xfrm>
          <a:prstGeom prst="foldedCorner">
            <a:avLst>
              <a:gd name="adj" fmla="val 28330"/>
            </a:avLst>
          </a:prstGeom>
          <a:solidFill>
            <a:srgbClr val="FFFFCC"/>
          </a:solidFill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Кадровая политика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7544" y="4149080"/>
            <a:ext cx="8208912" cy="504056"/>
          </a:xfrm>
          <a:prstGeom prst="roundRect">
            <a:avLst/>
          </a:prstGeom>
          <a:solidFill>
            <a:srgbClr val="FFFFCC"/>
          </a:solid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Образовательное пространство ДОУ                     РППС</a:t>
            </a:r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1187624" y="386104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419872" y="386104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012160" y="386104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8028384" y="386104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endCxn id="13" idx="0"/>
          </p:cNvCxnSpPr>
          <p:nvPr/>
        </p:nvCxnSpPr>
        <p:spPr>
          <a:xfrm flipH="1">
            <a:off x="3599892" y="2564904"/>
            <a:ext cx="61206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endCxn id="14" idx="0"/>
          </p:cNvCxnSpPr>
          <p:nvPr/>
        </p:nvCxnSpPr>
        <p:spPr>
          <a:xfrm>
            <a:off x="4932040" y="2564904"/>
            <a:ext cx="93610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12" idx="0"/>
          </p:cNvCxnSpPr>
          <p:nvPr/>
        </p:nvCxnSpPr>
        <p:spPr>
          <a:xfrm flipH="1">
            <a:off x="1367644" y="2564904"/>
            <a:ext cx="241226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endCxn id="15" idx="0"/>
          </p:cNvCxnSpPr>
          <p:nvPr/>
        </p:nvCxnSpPr>
        <p:spPr>
          <a:xfrm>
            <a:off x="5580112" y="2564904"/>
            <a:ext cx="230425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619672" y="623731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Качественный менеджмент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Двойная стрелка вверх/вниз 54"/>
          <p:cNvSpPr/>
          <p:nvPr/>
        </p:nvSpPr>
        <p:spPr>
          <a:xfrm>
            <a:off x="6084168" y="5805264"/>
            <a:ext cx="216024" cy="576064"/>
          </a:xfrm>
          <a:prstGeom prst="up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Двойная стрелка вверх/вниз 55"/>
          <p:cNvSpPr/>
          <p:nvPr/>
        </p:nvSpPr>
        <p:spPr>
          <a:xfrm>
            <a:off x="3131840" y="5805264"/>
            <a:ext cx="216024" cy="576064"/>
          </a:xfrm>
          <a:prstGeom prst="up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 стрелкой 57"/>
          <p:cNvCxnSpPr/>
          <p:nvPr/>
        </p:nvCxnSpPr>
        <p:spPr>
          <a:xfrm>
            <a:off x="6156176" y="4365104"/>
            <a:ext cx="1296144" cy="0"/>
          </a:xfrm>
          <a:prstGeom prst="straightConnector1">
            <a:avLst/>
          </a:prstGeom>
          <a:ln w="2857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653536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Концептуальные основы управления развитием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ДОУ</a:t>
            </a: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51520" y="116632"/>
            <a:ext cx="8640960" cy="817245"/>
          </a:xfrm>
          <a:prstGeom prst="roundRect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Управление персоналом ДОУ: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научно-методологические и организационно-управленческие аспекты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70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uiExpand="1" build="p" animBg="1"/>
      <p:bldP spid="12" grpId="0" animBg="1"/>
      <p:bldP spid="13" grpId="0" animBg="1"/>
      <p:bldP spid="14" grpId="0" animBg="1"/>
      <p:bldP spid="15" grpId="0" animBg="1"/>
      <p:bldP spid="16" grpId="0" animBg="1"/>
      <p:bldP spid="52" grpId="0"/>
      <p:bldP spid="55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1196752"/>
            <a:ext cx="8533456" cy="531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управления персоналом может включать:</a:t>
            </a: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Blip>
                <a:blip r:embed="rId3"/>
              </a:buBlip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 организационной структуры управления, штатного расписания и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кадровой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политики,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Blip>
                <a:blip r:embed="rId3"/>
              </a:buBlip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подбор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персонала на вакантные должности,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Blip>
                <a:blip r:embed="rId3"/>
              </a:buBlip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ведение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административного документооборота по персоналу,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Blip>
                <a:blip r:embed="rId3"/>
              </a:buBlip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аттестацию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персонала,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Blip>
                <a:blip r:embed="rId3"/>
              </a:buBlip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учет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трудовых отношений,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Blip>
                <a:blip r:embed="rId3"/>
              </a:buBlip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учет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условий труда,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Blip>
                <a:blip r:embed="rId3"/>
              </a:buBlip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мотивацию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персонала,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Blip>
                <a:blip r:embed="rId3"/>
              </a:buBlip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правовое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Blip>
                <a:blip r:embed="rId3"/>
              </a:buBlip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информационное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Blip>
                <a:blip r:embed="rId3"/>
              </a:buBlip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материально-техническое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Blip>
                <a:blip r:embed="rId3"/>
              </a:buBlip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планирование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человеческих ресурсов;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Blip>
                <a:blip r:embed="rId3"/>
              </a:buBlip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профессиональная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ориентация и адаптация;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Blip>
                <a:blip r:embed="rId3"/>
              </a:buBlip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переподготовка и повышение квалификации кадров;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Blip>
                <a:blip r:embed="rId3"/>
              </a:buBlip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мотивации, карьеры сотрудников;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Blip>
                <a:blip r:embed="rId3"/>
              </a:buBlip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дисциплиной;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Blip>
                <a:blip r:embed="rId3"/>
              </a:buBlip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улучшение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условий работы и решение социальных вопросов.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16632"/>
            <a:ext cx="8640960" cy="817245"/>
          </a:xfrm>
          <a:prstGeom prst="roundRect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Управление персоналом ДОУ: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научно-методологические и организационно-управленческие аспекты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4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1772816"/>
            <a:ext cx="7920880" cy="297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цель управления персоналом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обеспечение текущей и перспективной деятельности ДОУ эффективно работающим персоналом в требуемом количестве.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управления персоналом:</a:t>
            </a:r>
            <a:endParaRPr lang="ru-RU" sz="2000" b="1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Обеспечить кадровое планирование и подбор персонала.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систему оплаты труда и дополнительные льготы.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Обеспечить благоприятный психологический климат в коллективе.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Обеспечить стратегическое управление и развитие организации.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16632"/>
            <a:ext cx="8640960" cy="817245"/>
          </a:xfrm>
          <a:prstGeom prst="roundRect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Управление персоналом ДОУ: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научно-методологические и организационно-управленческие аспекты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565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пользователь\Desktop\22.03.2019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9925" b="81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1268760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Общие </a:t>
            </a: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 работы с персоналом в 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ДОУ:</a:t>
            </a:r>
            <a:endParaRPr lang="ru-RU" sz="2200" b="1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Blip>
                <a:blip r:embed="rId3"/>
              </a:buBlip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Дисциплинированность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все сотрудники ДОУ обязаны соблюдать правила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внутреннего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трудового распорядка.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Blip>
                <a:blip r:embed="rId3"/>
              </a:buBlip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Коллегиальность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администрация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ДОУ (административный совет) в числе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заведующего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зам. зав. по АХР, старшего воспитателя, старшей медсестры и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главного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бухгалтера участвуют в разработке наиболее важных для коллектива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решений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Blip>
                <a:blip r:embed="rId3"/>
              </a:buBlip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Справедливое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вознаграждение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премирование сотрудников осуществляется по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результатам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работы.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Blip>
                <a:blip r:embed="rId3"/>
              </a:buBlip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Ротация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временное выбытие отдельных сотрудников не должно отражаться на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качестве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предоставляемых образовательных услуг в целом.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1200"/>
              </a:spcAft>
              <a:buBlip>
                <a:blip r:embed="rId3"/>
              </a:buBlip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Корпоративность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общие ценности и интересы сотрудников.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Blip>
                <a:blip r:embed="rId3"/>
              </a:buBlip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экономическая эффективность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современных условиях кадровая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политика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ДОУ должна учитывать этот принцип. Это единство целей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администрации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персонала в контексте реализации социального партнерства.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16632"/>
            <a:ext cx="8640960" cy="817245"/>
          </a:xfrm>
          <a:prstGeom prst="roundRect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Управление персоналом ДОУ: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научно-методологические и организационно-управленческие аспекты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39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2165</TotalTime>
  <Words>3617</Words>
  <Application>Microsoft Office PowerPoint</Application>
  <PresentationFormat>Экран (4:3)</PresentationFormat>
  <Paragraphs>557</Paragraphs>
  <Slides>50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«Постоянное улучшение деятельности организации в целом  следует рассматривать как ее неизменную цель» ( ISO 9000)                                                                                                                                                                 </vt:lpstr>
      <vt:lpstr>Слайд 2</vt:lpstr>
      <vt:lpstr>Слайд 3</vt:lpstr>
      <vt:lpstr>Слайд 4</vt:lpstr>
      <vt:lpstr>Концептуальные основы управления развитием ДОУ</vt:lpstr>
      <vt:lpstr>Концептуальные основы управления развитием ДОУ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Викторовна</dc:creator>
  <cp:lastModifiedBy>Елена Викторовна</cp:lastModifiedBy>
  <cp:revision>343</cp:revision>
  <cp:lastPrinted>2016-06-16T10:27:09Z</cp:lastPrinted>
  <dcterms:created xsi:type="dcterms:W3CDTF">2015-05-19T11:11:45Z</dcterms:created>
  <dcterms:modified xsi:type="dcterms:W3CDTF">2019-03-21T07:51:06Z</dcterms:modified>
</cp:coreProperties>
</file>