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78" r:id="rId4"/>
    <p:sldId id="351" r:id="rId5"/>
    <p:sldId id="310" r:id="rId6"/>
    <p:sldId id="375" r:id="rId7"/>
    <p:sldId id="376" r:id="rId8"/>
    <p:sldId id="381" r:id="rId9"/>
    <p:sldId id="377" r:id="rId10"/>
    <p:sldId id="312" r:id="rId11"/>
    <p:sldId id="354" r:id="rId12"/>
    <p:sldId id="374" r:id="rId13"/>
    <p:sldId id="355" r:id="rId14"/>
    <p:sldId id="371" r:id="rId15"/>
    <p:sldId id="356" r:id="rId16"/>
    <p:sldId id="317" r:id="rId17"/>
    <p:sldId id="321" r:id="rId18"/>
    <p:sldId id="369" r:id="rId19"/>
    <p:sldId id="370" r:id="rId20"/>
    <p:sldId id="320" r:id="rId21"/>
    <p:sldId id="322" r:id="rId22"/>
    <p:sldId id="368" r:id="rId23"/>
    <p:sldId id="323" r:id="rId24"/>
    <p:sldId id="367" r:id="rId25"/>
    <p:sldId id="324" r:id="rId26"/>
    <p:sldId id="326" r:id="rId27"/>
    <p:sldId id="327" r:id="rId28"/>
    <p:sldId id="365" r:id="rId29"/>
    <p:sldId id="328" r:id="rId30"/>
    <p:sldId id="335" r:id="rId31"/>
    <p:sldId id="380" r:id="rId32"/>
    <p:sldId id="315" r:id="rId33"/>
    <p:sldId id="364" r:id="rId34"/>
    <p:sldId id="330" r:id="rId35"/>
    <p:sldId id="342" r:id="rId36"/>
    <p:sldId id="343" r:id="rId37"/>
    <p:sldId id="363" r:id="rId38"/>
    <p:sldId id="336" r:id="rId39"/>
    <p:sldId id="332" r:id="rId40"/>
    <p:sldId id="333" r:id="rId41"/>
    <p:sldId id="337" r:id="rId42"/>
    <p:sldId id="338" r:id="rId43"/>
    <p:sldId id="334" r:id="rId44"/>
    <p:sldId id="359" r:id="rId45"/>
    <p:sldId id="360" r:id="rId46"/>
    <p:sldId id="379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38"/>
    <a:srgbClr val="C7A1E3"/>
    <a:srgbClr val="F8CA78"/>
    <a:srgbClr val="F8C15E"/>
    <a:srgbClr val="FFFFC9"/>
    <a:srgbClr val="FF4343"/>
    <a:srgbClr val="FF7575"/>
    <a:srgbClr val="FFFF5D"/>
    <a:srgbClr val="FF9393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98685-C31D-40B9-A350-3D84C0A2827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26A78-1A6D-4B08-8514-5913F3EBF4F9}">
      <dgm:prSet phldrT="[Текст]"/>
      <dgm:spPr>
        <a:solidFill>
          <a:srgbClr val="FFFF9F"/>
        </a:solidFill>
        <a:ln w="1905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rPr>
            <a:t>Совершенствование традиционной образовательной и воспитательной модели педагогической работы в ДОУ</a:t>
          </a:r>
          <a:endParaRPr lang="ru-RU" dirty="0"/>
        </a:p>
      </dgm:t>
    </dgm:pt>
    <dgm:pt modelId="{112ED88A-E688-4CEE-96B8-5135E9AB93AC}" type="parTrans" cxnId="{6B0DF39B-56A8-4BFA-8C13-F981D6AD0EA5}">
      <dgm:prSet/>
      <dgm:spPr/>
      <dgm:t>
        <a:bodyPr/>
        <a:lstStyle/>
        <a:p>
          <a:endParaRPr lang="ru-RU"/>
        </a:p>
      </dgm:t>
    </dgm:pt>
    <dgm:pt modelId="{1326DF9D-5880-4F0D-88A4-0924C7155A02}" type="sibTrans" cxnId="{6B0DF39B-56A8-4BFA-8C13-F981D6AD0EA5}">
      <dgm:prSet/>
      <dgm:spPr>
        <a:solidFill>
          <a:srgbClr val="FF7D7D">
            <a:alpha val="89804"/>
          </a:srgbClr>
        </a:solidFill>
        <a:ln w="12700">
          <a:solidFill>
            <a:srgbClr val="C00000">
              <a:alpha val="90000"/>
            </a:srgb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5506EA3-38B8-4AAD-88B4-F9AAF89899F4}">
      <dgm:prSet phldrT="[Текст]"/>
      <dgm:spPr>
        <a:solidFill>
          <a:schemeClr val="accent6">
            <a:lumMod val="60000"/>
            <a:lumOff val="40000"/>
          </a:schemeClr>
        </a:solidFill>
        <a:ln w="1905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rPr>
            <a:t>Определение нового вектора и целевых ориентиров развития</a:t>
          </a:r>
          <a:endParaRPr lang="ru-RU" dirty="0"/>
        </a:p>
      </dgm:t>
    </dgm:pt>
    <dgm:pt modelId="{D23B53E3-14E6-47DA-8836-D97BCA630591}" type="parTrans" cxnId="{F2ACA892-0D50-400B-8842-9C2A04D4A4F5}">
      <dgm:prSet/>
      <dgm:spPr/>
      <dgm:t>
        <a:bodyPr/>
        <a:lstStyle/>
        <a:p>
          <a:endParaRPr lang="ru-RU"/>
        </a:p>
      </dgm:t>
    </dgm:pt>
    <dgm:pt modelId="{7DF6BC4F-3F7F-45FA-B9FC-EC1C11C8DBC7}" type="sibTrans" cxnId="{F2ACA892-0D50-400B-8842-9C2A04D4A4F5}">
      <dgm:prSet/>
      <dgm:spPr/>
      <dgm:t>
        <a:bodyPr/>
        <a:lstStyle/>
        <a:p>
          <a:endParaRPr lang="ru-RU"/>
        </a:p>
      </dgm:t>
    </dgm:pt>
    <dgm:pt modelId="{5093928F-21DA-4F19-94CA-6DC8EF81EB2D}" type="pres">
      <dgm:prSet presAssocID="{B8498685-C31D-40B9-A350-3D84C0A282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3AA05-23FD-491B-96E8-15A88F4E095C}" type="pres">
      <dgm:prSet presAssocID="{B8498685-C31D-40B9-A350-3D84C0A28276}" presName="dummyMaxCanvas" presStyleCnt="0">
        <dgm:presLayoutVars/>
      </dgm:prSet>
      <dgm:spPr/>
    </dgm:pt>
    <dgm:pt modelId="{592090CA-9045-4ABA-82D0-44C5CA5CBF50}" type="pres">
      <dgm:prSet presAssocID="{B8498685-C31D-40B9-A350-3D84C0A2827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9EA48-A462-483B-A82F-EE944D8E3F06}" type="pres">
      <dgm:prSet presAssocID="{B8498685-C31D-40B9-A350-3D84C0A28276}" presName="TwoNodes_2" presStyleLbl="node1" presStyleIdx="1" presStyleCnt="2" custScaleX="81631" custLinFactNeighborX="9288" custLinFactNeighborY="-3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B4174-7429-45D7-A344-ACF0E9BBFA08}" type="pres">
      <dgm:prSet presAssocID="{B8498685-C31D-40B9-A350-3D84C0A28276}" presName="TwoConn_1-2" presStyleLbl="fgAccFollowNode1" presStyleIdx="0" presStyleCnt="1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DBD67-1F1F-40E3-BE57-552613AA8DE3}" type="pres">
      <dgm:prSet presAssocID="{B8498685-C31D-40B9-A350-3D84C0A2827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4CE80-F5AF-4E0D-BA96-F73244E28423}" type="pres">
      <dgm:prSet presAssocID="{B8498685-C31D-40B9-A350-3D84C0A2827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CA892-0D50-400B-8842-9C2A04D4A4F5}" srcId="{B8498685-C31D-40B9-A350-3D84C0A28276}" destId="{35506EA3-38B8-4AAD-88B4-F9AAF89899F4}" srcOrd="1" destOrd="0" parTransId="{D23B53E3-14E6-47DA-8836-D97BCA630591}" sibTransId="{7DF6BC4F-3F7F-45FA-B9FC-EC1C11C8DBC7}"/>
    <dgm:cxn modelId="{6B0DF39B-56A8-4BFA-8C13-F981D6AD0EA5}" srcId="{B8498685-C31D-40B9-A350-3D84C0A28276}" destId="{68826A78-1A6D-4B08-8514-5913F3EBF4F9}" srcOrd="0" destOrd="0" parTransId="{112ED88A-E688-4CEE-96B8-5135E9AB93AC}" sibTransId="{1326DF9D-5880-4F0D-88A4-0924C7155A02}"/>
    <dgm:cxn modelId="{99CE09E5-56CB-4665-8AF1-D2E8C99BF7D6}" type="presOf" srcId="{35506EA3-38B8-4AAD-88B4-F9AAF89899F4}" destId="{2184CE80-F5AF-4E0D-BA96-F73244E28423}" srcOrd="1" destOrd="0" presId="urn:microsoft.com/office/officeart/2005/8/layout/vProcess5"/>
    <dgm:cxn modelId="{74B4A8D3-7AEA-4B1D-8A00-B4BC7B2D0AFC}" type="presOf" srcId="{68826A78-1A6D-4B08-8514-5913F3EBF4F9}" destId="{592090CA-9045-4ABA-82D0-44C5CA5CBF50}" srcOrd="0" destOrd="0" presId="urn:microsoft.com/office/officeart/2005/8/layout/vProcess5"/>
    <dgm:cxn modelId="{ABE72125-8FEE-4273-BB6B-0C0892B71E5B}" type="presOf" srcId="{B8498685-C31D-40B9-A350-3D84C0A28276}" destId="{5093928F-21DA-4F19-94CA-6DC8EF81EB2D}" srcOrd="0" destOrd="0" presId="urn:microsoft.com/office/officeart/2005/8/layout/vProcess5"/>
    <dgm:cxn modelId="{2569EA90-5A64-4894-82E6-39F2A4BB3BF6}" type="presOf" srcId="{1326DF9D-5880-4F0D-88A4-0924C7155A02}" destId="{ABFB4174-7429-45D7-A344-ACF0E9BBFA08}" srcOrd="0" destOrd="0" presId="urn:microsoft.com/office/officeart/2005/8/layout/vProcess5"/>
    <dgm:cxn modelId="{23BDD566-99AB-4696-9167-3172FB2A52FC}" type="presOf" srcId="{35506EA3-38B8-4AAD-88B4-F9AAF89899F4}" destId="{6919EA48-A462-483B-A82F-EE944D8E3F06}" srcOrd="0" destOrd="0" presId="urn:microsoft.com/office/officeart/2005/8/layout/vProcess5"/>
    <dgm:cxn modelId="{43CF0C7E-399C-49B6-9F3D-58CBBB1820C2}" type="presOf" srcId="{68826A78-1A6D-4B08-8514-5913F3EBF4F9}" destId="{234DBD67-1F1F-40E3-BE57-552613AA8DE3}" srcOrd="1" destOrd="0" presId="urn:microsoft.com/office/officeart/2005/8/layout/vProcess5"/>
    <dgm:cxn modelId="{DA4529C8-944B-464E-ABBD-7DD81EFDC4E1}" type="presParOf" srcId="{5093928F-21DA-4F19-94CA-6DC8EF81EB2D}" destId="{F653AA05-23FD-491B-96E8-15A88F4E095C}" srcOrd="0" destOrd="0" presId="urn:microsoft.com/office/officeart/2005/8/layout/vProcess5"/>
    <dgm:cxn modelId="{5BCF04B7-12BC-409D-A2A7-177BDCD7C233}" type="presParOf" srcId="{5093928F-21DA-4F19-94CA-6DC8EF81EB2D}" destId="{592090CA-9045-4ABA-82D0-44C5CA5CBF50}" srcOrd="1" destOrd="0" presId="urn:microsoft.com/office/officeart/2005/8/layout/vProcess5"/>
    <dgm:cxn modelId="{22CBE6C0-2AC0-4200-9477-72CF56D2872A}" type="presParOf" srcId="{5093928F-21DA-4F19-94CA-6DC8EF81EB2D}" destId="{6919EA48-A462-483B-A82F-EE944D8E3F06}" srcOrd="2" destOrd="0" presId="urn:microsoft.com/office/officeart/2005/8/layout/vProcess5"/>
    <dgm:cxn modelId="{D036DAEC-B374-42FC-B8DF-F92EE57D1E35}" type="presParOf" srcId="{5093928F-21DA-4F19-94CA-6DC8EF81EB2D}" destId="{ABFB4174-7429-45D7-A344-ACF0E9BBFA08}" srcOrd="3" destOrd="0" presId="urn:microsoft.com/office/officeart/2005/8/layout/vProcess5"/>
    <dgm:cxn modelId="{6E8A00AC-4495-42E1-BE3C-FF02738FFD37}" type="presParOf" srcId="{5093928F-21DA-4F19-94CA-6DC8EF81EB2D}" destId="{234DBD67-1F1F-40E3-BE57-552613AA8DE3}" srcOrd="4" destOrd="0" presId="urn:microsoft.com/office/officeart/2005/8/layout/vProcess5"/>
    <dgm:cxn modelId="{7EAA9389-4E10-4084-AB2C-527F5ED8289B}" type="presParOf" srcId="{5093928F-21DA-4F19-94CA-6DC8EF81EB2D}" destId="{2184CE80-F5AF-4E0D-BA96-F73244E2842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98685-C31D-40B9-A350-3D84C0A2827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26A78-1A6D-4B08-8514-5913F3EBF4F9}">
      <dgm:prSet phldrT="[Текст]" custT="1"/>
      <dgm:spPr>
        <a:solidFill>
          <a:srgbClr val="FFFF9F"/>
        </a:solidFill>
        <a:ln w="1905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rPr>
            <a:t>Повышение качества дошкольного образования</a:t>
          </a:r>
          <a:endParaRPr lang="ru-RU" sz="2000" dirty="0"/>
        </a:p>
      </dgm:t>
    </dgm:pt>
    <dgm:pt modelId="{112ED88A-E688-4CEE-96B8-5135E9AB93AC}" type="parTrans" cxnId="{6B0DF39B-56A8-4BFA-8C13-F981D6AD0EA5}">
      <dgm:prSet/>
      <dgm:spPr/>
      <dgm:t>
        <a:bodyPr/>
        <a:lstStyle/>
        <a:p>
          <a:endParaRPr lang="ru-RU"/>
        </a:p>
      </dgm:t>
    </dgm:pt>
    <dgm:pt modelId="{1326DF9D-5880-4F0D-88A4-0924C7155A02}" type="sibTrans" cxnId="{6B0DF39B-56A8-4BFA-8C13-F981D6AD0EA5}">
      <dgm:prSet/>
      <dgm:spPr>
        <a:solidFill>
          <a:srgbClr val="FF7D7D">
            <a:alpha val="89804"/>
          </a:srgbClr>
        </a:solidFill>
        <a:ln w="12700">
          <a:solidFill>
            <a:srgbClr val="C00000">
              <a:alpha val="90000"/>
            </a:srgb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35506EA3-38B8-4AAD-88B4-F9AAF89899F4}">
      <dgm:prSet phldrT="[Текст]" custT="1"/>
      <dgm:spPr>
        <a:solidFill>
          <a:schemeClr val="accent6">
            <a:lumMod val="60000"/>
            <a:lumOff val="40000"/>
          </a:schemeClr>
        </a:solidFill>
        <a:ln w="19050"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endParaRPr lang="ru-RU" sz="1600" dirty="0"/>
        </a:p>
      </dgm:t>
    </dgm:pt>
    <dgm:pt modelId="{D23B53E3-14E6-47DA-8836-D97BCA630591}" type="parTrans" cxnId="{F2ACA892-0D50-400B-8842-9C2A04D4A4F5}">
      <dgm:prSet/>
      <dgm:spPr/>
      <dgm:t>
        <a:bodyPr/>
        <a:lstStyle/>
        <a:p>
          <a:endParaRPr lang="ru-RU"/>
        </a:p>
      </dgm:t>
    </dgm:pt>
    <dgm:pt modelId="{7DF6BC4F-3F7F-45FA-B9FC-EC1C11C8DBC7}" type="sibTrans" cxnId="{F2ACA892-0D50-400B-8842-9C2A04D4A4F5}">
      <dgm:prSet/>
      <dgm:spPr/>
      <dgm:t>
        <a:bodyPr/>
        <a:lstStyle/>
        <a:p>
          <a:endParaRPr lang="ru-RU"/>
        </a:p>
      </dgm:t>
    </dgm:pt>
    <dgm:pt modelId="{5093928F-21DA-4F19-94CA-6DC8EF81EB2D}" type="pres">
      <dgm:prSet presAssocID="{B8498685-C31D-40B9-A350-3D84C0A282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3AA05-23FD-491B-96E8-15A88F4E095C}" type="pres">
      <dgm:prSet presAssocID="{B8498685-C31D-40B9-A350-3D84C0A28276}" presName="dummyMaxCanvas" presStyleCnt="0">
        <dgm:presLayoutVars/>
      </dgm:prSet>
      <dgm:spPr/>
    </dgm:pt>
    <dgm:pt modelId="{592090CA-9045-4ABA-82D0-44C5CA5CBF50}" type="pres">
      <dgm:prSet presAssocID="{B8498685-C31D-40B9-A350-3D84C0A28276}" presName="TwoNodes_1" presStyleLbl="node1" presStyleIdx="0" presStyleCnt="2" custScaleY="64609" custLinFactNeighborY="-1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9EA48-A462-483B-A82F-EE944D8E3F06}" type="pres">
      <dgm:prSet presAssocID="{B8498685-C31D-40B9-A350-3D84C0A28276}" presName="TwoNodes_2" presStyleLbl="node1" presStyleIdx="1" presStyleCnt="2" custScaleX="94014" custScaleY="125426" custLinFactNeighborX="3096" custLinFactNeighborY="-25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B4174-7429-45D7-A344-ACF0E9BBFA08}" type="pres">
      <dgm:prSet presAssocID="{B8498685-C31D-40B9-A350-3D84C0A28276}" presName="TwoConn_1-2" presStyleLbl="fgAccFollowNode1" presStyleIdx="0" presStyleCnt="1" custAng="10800000" custScaleX="77272" custScaleY="77271" custLinFactNeighborX="-24058" custLinFactNeighborY="-47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DBD67-1F1F-40E3-BE57-552613AA8DE3}" type="pres">
      <dgm:prSet presAssocID="{B8498685-C31D-40B9-A350-3D84C0A2827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4CE80-F5AF-4E0D-BA96-F73244E28423}" type="pres">
      <dgm:prSet presAssocID="{B8498685-C31D-40B9-A350-3D84C0A2827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E3863-B6EA-4893-904C-95B41D461B22}" type="presOf" srcId="{1326DF9D-5880-4F0D-88A4-0924C7155A02}" destId="{ABFB4174-7429-45D7-A344-ACF0E9BBFA08}" srcOrd="0" destOrd="0" presId="urn:microsoft.com/office/officeart/2005/8/layout/vProcess5"/>
    <dgm:cxn modelId="{F2ACA892-0D50-400B-8842-9C2A04D4A4F5}" srcId="{B8498685-C31D-40B9-A350-3D84C0A28276}" destId="{35506EA3-38B8-4AAD-88B4-F9AAF89899F4}" srcOrd="1" destOrd="0" parTransId="{D23B53E3-14E6-47DA-8836-D97BCA630591}" sibTransId="{7DF6BC4F-3F7F-45FA-B9FC-EC1C11C8DBC7}"/>
    <dgm:cxn modelId="{76EEE1F7-B2EA-4939-9DB7-B7DDC7F08DDC}" type="presOf" srcId="{35506EA3-38B8-4AAD-88B4-F9AAF89899F4}" destId="{6919EA48-A462-483B-A82F-EE944D8E3F06}" srcOrd="0" destOrd="0" presId="urn:microsoft.com/office/officeart/2005/8/layout/vProcess5"/>
    <dgm:cxn modelId="{499E74E2-02BE-4665-9C40-2DEC7529253B}" type="presOf" srcId="{35506EA3-38B8-4AAD-88B4-F9AAF89899F4}" destId="{2184CE80-F5AF-4E0D-BA96-F73244E28423}" srcOrd="1" destOrd="0" presId="urn:microsoft.com/office/officeart/2005/8/layout/vProcess5"/>
    <dgm:cxn modelId="{6B0DF39B-56A8-4BFA-8C13-F981D6AD0EA5}" srcId="{B8498685-C31D-40B9-A350-3D84C0A28276}" destId="{68826A78-1A6D-4B08-8514-5913F3EBF4F9}" srcOrd="0" destOrd="0" parTransId="{112ED88A-E688-4CEE-96B8-5135E9AB93AC}" sibTransId="{1326DF9D-5880-4F0D-88A4-0924C7155A02}"/>
    <dgm:cxn modelId="{D0271D46-57FA-4EF3-9AF0-98A9857B8BA3}" type="presOf" srcId="{B8498685-C31D-40B9-A350-3D84C0A28276}" destId="{5093928F-21DA-4F19-94CA-6DC8EF81EB2D}" srcOrd="0" destOrd="0" presId="urn:microsoft.com/office/officeart/2005/8/layout/vProcess5"/>
    <dgm:cxn modelId="{C31E6F0A-AC8E-4A64-9D53-FF8BE5FA9377}" type="presOf" srcId="{68826A78-1A6D-4B08-8514-5913F3EBF4F9}" destId="{592090CA-9045-4ABA-82D0-44C5CA5CBF50}" srcOrd="0" destOrd="0" presId="urn:microsoft.com/office/officeart/2005/8/layout/vProcess5"/>
    <dgm:cxn modelId="{D49050EF-F63A-4833-81F3-B2F22119090C}" type="presOf" srcId="{68826A78-1A6D-4B08-8514-5913F3EBF4F9}" destId="{234DBD67-1F1F-40E3-BE57-552613AA8DE3}" srcOrd="1" destOrd="0" presId="urn:microsoft.com/office/officeart/2005/8/layout/vProcess5"/>
    <dgm:cxn modelId="{4A84F32A-67F5-4FEB-A62B-5EEEC7C51340}" type="presParOf" srcId="{5093928F-21DA-4F19-94CA-6DC8EF81EB2D}" destId="{F653AA05-23FD-491B-96E8-15A88F4E095C}" srcOrd="0" destOrd="0" presId="urn:microsoft.com/office/officeart/2005/8/layout/vProcess5"/>
    <dgm:cxn modelId="{794BB04E-9A9D-4F8A-A075-4663205513F4}" type="presParOf" srcId="{5093928F-21DA-4F19-94CA-6DC8EF81EB2D}" destId="{592090CA-9045-4ABA-82D0-44C5CA5CBF50}" srcOrd="1" destOrd="0" presId="urn:microsoft.com/office/officeart/2005/8/layout/vProcess5"/>
    <dgm:cxn modelId="{EC884C9E-2D9A-4F99-89C3-9635BB6F7250}" type="presParOf" srcId="{5093928F-21DA-4F19-94CA-6DC8EF81EB2D}" destId="{6919EA48-A462-483B-A82F-EE944D8E3F06}" srcOrd="2" destOrd="0" presId="urn:microsoft.com/office/officeart/2005/8/layout/vProcess5"/>
    <dgm:cxn modelId="{0CA51658-CD80-4053-A337-CB2C6D2A7E76}" type="presParOf" srcId="{5093928F-21DA-4F19-94CA-6DC8EF81EB2D}" destId="{ABFB4174-7429-45D7-A344-ACF0E9BBFA08}" srcOrd="3" destOrd="0" presId="urn:microsoft.com/office/officeart/2005/8/layout/vProcess5"/>
    <dgm:cxn modelId="{79EEA87B-E223-41EC-9EBF-5EB1CEAEA84E}" type="presParOf" srcId="{5093928F-21DA-4F19-94CA-6DC8EF81EB2D}" destId="{234DBD67-1F1F-40E3-BE57-552613AA8DE3}" srcOrd="4" destOrd="0" presId="urn:microsoft.com/office/officeart/2005/8/layout/vProcess5"/>
    <dgm:cxn modelId="{FC235CE0-F0FB-4EEE-999E-912776B20D21}" type="presParOf" srcId="{5093928F-21DA-4F19-94CA-6DC8EF81EB2D}" destId="{2184CE80-F5AF-4E0D-BA96-F73244E2842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32288-8027-4EB7-997E-6DFD8D1DC1FE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696286-A0AA-41AA-9AF7-BA95CC83FD3B}">
      <dgm:prSet phldrT="[Текст]" custT="1"/>
      <dgm:spPr>
        <a:solidFill>
          <a:srgbClr val="FFFFB3"/>
        </a:solidFill>
        <a:ln>
          <a:solidFill>
            <a:srgbClr val="FFC000"/>
          </a:solidFill>
        </a:ln>
      </dgm:spPr>
      <dgm:t>
        <a:bodyPr/>
        <a:lstStyle/>
        <a:p>
          <a:endParaRPr lang="ru-RU" sz="1100" dirty="0" smtClean="0">
            <a:solidFill>
              <a:srgbClr val="000000"/>
            </a:solidFill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образования </a:t>
          </a:r>
        </a:p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мэрии города Ярославля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8913E96-D834-4831-BD2F-496FC4DDFB6D}" type="parTrans" cxnId="{EA5C92B4-3355-4A03-A401-33A8127864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F7B478-A57E-4FD4-96E4-A2616EB98803}" type="sibTrans" cxnId="{EA5C92B4-3355-4A03-A401-33A8127864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B66CE8-C570-4C0F-868F-50AAAF741599}">
      <dgm:prSet phldrT="[Текст]" custT="1"/>
      <dgm:spPr>
        <a:solidFill>
          <a:srgbClr val="FF8B8B">
            <a:alpha val="89804"/>
          </a:srgbClr>
        </a:solidFill>
        <a:ln w="12700">
          <a:solidFill>
            <a:srgbClr val="C000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МОУ ГЦРО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7A71117-8AE5-4D2E-A047-FE4FA731D9E9}" type="parTrans" cxnId="{6F4299A1-EB4B-499A-8931-3E47DE57B9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C1D0A-8C6C-48A4-89D8-E9547EC3283A}" type="sibTrans" cxnId="{6F4299A1-EB4B-499A-8931-3E47DE57B96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3F74BE-ED52-4880-BABE-C6796547B303}">
      <dgm:prSet phldrT="[Текст]" custT="1"/>
      <dgm:spPr>
        <a:solidFill>
          <a:srgbClr val="69D8FF">
            <a:alpha val="89804"/>
          </a:srgbClr>
        </a:solidFill>
        <a:ln w="12700"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ЯО ИРО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76E9A82-78AA-433B-85FC-7D8075721D76}" type="parTrans" cxnId="{840B1B21-1256-4622-B7E7-10F6D667AC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5D19FF-9AC7-4F9D-8C27-4BA3E13BC6CE}" type="sibTrans" cxnId="{840B1B21-1256-4622-B7E7-10F6D667AC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BF9E22-D56E-4455-8678-5B8B7C766573}">
      <dgm:prSet phldrT="[Текст]" custT="1"/>
      <dgm:spPr>
        <a:solidFill>
          <a:srgbClr val="92D050">
            <a:alpha val="89804"/>
          </a:srgbClr>
        </a:solidFill>
        <a:ln w="12700">
          <a:solidFill>
            <a:srgbClr val="FFFF00"/>
          </a:solidFill>
        </a:ln>
      </dgm:spPr>
      <dgm:t>
        <a:bodyPr/>
        <a:lstStyle/>
        <a:p>
          <a:r>
            <a: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ЯГПУ им. К.Д. Ушинского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7DF474-12E9-4057-A8D7-8BE0D0F45DC9}" type="parTrans" cxnId="{35E3957E-2975-4314-8C4E-503FA228EA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F1721E-E3BE-4C74-8DBA-3D65F4C9C7BC}" type="sibTrans" cxnId="{35E3957E-2975-4314-8C4E-503FA228EA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CDFC84-60D0-4B46-AC1D-6A1046D9CC23}">
      <dgm:prSet phldrT="[Текст]" custT="1"/>
      <dgm:spPr>
        <a:solidFill>
          <a:srgbClr val="FFFFB3">
            <a:alpha val="89804"/>
          </a:srgbClr>
        </a:solidFill>
        <a:ln w="127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ООО «Школьный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PRO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ект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87D85F-94C9-4B6C-B25D-52228E999560}" type="parTrans" cxnId="{2B4DDB10-F381-4CD8-B776-32709479719B}">
      <dgm:prSet/>
      <dgm:spPr/>
      <dgm:t>
        <a:bodyPr/>
        <a:lstStyle/>
        <a:p>
          <a:endParaRPr lang="ru-RU"/>
        </a:p>
      </dgm:t>
    </dgm:pt>
    <dgm:pt modelId="{50EB7197-2B0B-4707-B781-04903596BB9E}" type="sibTrans" cxnId="{2B4DDB10-F381-4CD8-B776-32709479719B}">
      <dgm:prSet/>
      <dgm:spPr/>
      <dgm:t>
        <a:bodyPr/>
        <a:lstStyle/>
        <a:p>
          <a:endParaRPr lang="ru-RU"/>
        </a:p>
      </dgm:t>
    </dgm:pt>
    <dgm:pt modelId="{B48A1027-DAD1-4DDE-9AE4-3144686BEFF0}">
      <dgm:prSet phldrT="[Текст]" custT="1"/>
      <dgm:spPr>
        <a:solidFill>
          <a:srgbClr val="69D8FF">
            <a:alpha val="89804"/>
          </a:srgbClr>
        </a:solidFill>
        <a:ln w="12700">
          <a:solidFill>
            <a:srgbClr val="FFFF00"/>
          </a:solidFill>
        </a:ln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СШ № 87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A03B91D-B80D-476C-929E-F7871CF68B4E}" type="parTrans" cxnId="{0B653E66-DDFB-4FA7-923D-8F8412F079FB}">
      <dgm:prSet/>
      <dgm:spPr/>
      <dgm:t>
        <a:bodyPr/>
        <a:lstStyle/>
        <a:p>
          <a:endParaRPr lang="ru-RU"/>
        </a:p>
      </dgm:t>
    </dgm:pt>
    <dgm:pt modelId="{00877A60-91E9-441F-A9E0-CA6ABC042DC2}" type="sibTrans" cxnId="{0B653E66-DDFB-4FA7-923D-8F8412F079FB}">
      <dgm:prSet/>
      <dgm:spPr/>
      <dgm:t>
        <a:bodyPr/>
        <a:lstStyle/>
        <a:p>
          <a:endParaRPr lang="ru-RU"/>
        </a:p>
      </dgm:t>
    </dgm:pt>
    <dgm:pt modelId="{1FA1CE4D-A9F3-41B3-A0D0-20E8605CFAD1}" type="pres">
      <dgm:prSet presAssocID="{5CD32288-8027-4EB7-997E-6DFD8D1DC1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390469-40D3-4F8D-B930-63B670DA7183}" type="pres">
      <dgm:prSet presAssocID="{56696286-A0AA-41AA-9AF7-BA95CC83FD3B}" presName="circle1" presStyleLbl="node1" presStyleIdx="0" presStyleCnt="6"/>
      <dgm:spPr>
        <a:solidFill>
          <a:srgbClr val="FFFF71"/>
        </a:soli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AD3AB1-4BCD-4632-8173-C9CB29519B6E}" type="pres">
      <dgm:prSet presAssocID="{56696286-A0AA-41AA-9AF7-BA95CC83FD3B}" presName="space" presStyleCnt="0"/>
      <dgm:spPr/>
    </dgm:pt>
    <dgm:pt modelId="{476A8CB0-0ABC-424B-82F5-97E253106843}" type="pres">
      <dgm:prSet presAssocID="{56696286-A0AA-41AA-9AF7-BA95CC83FD3B}" presName="rect1" presStyleLbl="alignAcc1" presStyleIdx="0" presStyleCnt="6"/>
      <dgm:spPr/>
      <dgm:t>
        <a:bodyPr/>
        <a:lstStyle/>
        <a:p>
          <a:endParaRPr lang="ru-RU"/>
        </a:p>
      </dgm:t>
    </dgm:pt>
    <dgm:pt modelId="{1430277B-F4B3-4CBA-8164-185758F205E2}" type="pres">
      <dgm:prSet presAssocID="{12B66CE8-C570-4C0F-868F-50AAAF741599}" presName="vertSpace2" presStyleLbl="node1" presStyleIdx="0" presStyleCnt="6"/>
      <dgm:spPr/>
    </dgm:pt>
    <dgm:pt modelId="{AF2B27DA-6477-42B8-BC4C-C20E836E0B7A}" type="pres">
      <dgm:prSet presAssocID="{12B66CE8-C570-4C0F-868F-50AAAF741599}" presName="circle2" presStyleLbl="node1" presStyleIdx="1" presStyleCnt="6" custScaleX="103077" custScaleY="98692" custLinFactNeighborX="-1298" custLinFactNeighborY="4662"/>
      <dgm:spPr>
        <a:solidFill>
          <a:srgbClr val="FF3B3B"/>
        </a:solidFill>
        <a:ln>
          <a:solidFill>
            <a:srgbClr val="C000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99D6CFB1-4EEA-45CB-B03A-DCCC0115EB9D}" type="pres">
      <dgm:prSet presAssocID="{12B66CE8-C570-4C0F-868F-50AAAF741599}" presName="rect2" presStyleLbl="alignAcc1" presStyleIdx="1" presStyleCnt="6" custLinFactNeighborX="-275" custLinFactNeighborY="4662"/>
      <dgm:spPr/>
      <dgm:t>
        <a:bodyPr/>
        <a:lstStyle/>
        <a:p>
          <a:endParaRPr lang="ru-RU"/>
        </a:p>
      </dgm:t>
    </dgm:pt>
    <dgm:pt modelId="{43E4A30C-E5AC-455B-8523-6D4C5210D08B}" type="pres">
      <dgm:prSet presAssocID="{C83F74BE-ED52-4880-BABE-C6796547B303}" presName="vertSpace3" presStyleLbl="node1" presStyleIdx="1" presStyleCnt="6"/>
      <dgm:spPr/>
    </dgm:pt>
    <dgm:pt modelId="{37A0C89F-3AD3-402C-8E39-D2EBF6CF2239}" type="pres">
      <dgm:prSet presAssocID="{C83F74BE-ED52-4880-BABE-C6796547B303}" presName="circle3" presStyleLbl="node1" presStyleIdx="2" presStyleCnt="6" custLinFactNeighborX="197" custLinFactNeighborY="3945"/>
      <dgm:spPr>
        <a:solidFill>
          <a:srgbClr val="00B0F0"/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FFE7B0E3-8959-42C2-93DB-6B641B61657C}" type="pres">
      <dgm:prSet presAssocID="{C83F74BE-ED52-4880-BABE-C6796547B303}" presName="rect3" presStyleLbl="alignAcc1" presStyleIdx="2" presStyleCnt="6" custLinFactNeighborX="-275" custLinFactNeighborY="3945"/>
      <dgm:spPr/>
      <dgm:t>
        <a:bodyPr/>
        <a:lstStyle/>
        <a:p>
          <a:endParaRPr lang="ru-RU"/>
        </a:p>
      </dgm:t>
    </dgm:pt>
    <dgm:pt modelId="{7ADA3AF4-DF32-4B9C-B526-99180B0F51B6}" type="pres">
      <dgm:prSet presAssocID="{3CBF9E22-D56E-4455-8678-5B8B7C766573}" presName="vertSpace4" presStyleLbl="node1" presStyleIdx="2" presStyleCnt="6"/>
      <dgm:spPr/>
    </dgm:pt>
    <dgm:pt modelId="{1BDC6362-194B-4942-8C93-594D1AA1A1C0}" type="pres">
      <dgm:prSet presAssocID="{3CBF9E22-D56E-4455-8678-5B8B7C766573}" presName="circle4" presStyleLbl="node1" presStyleIdx="3" presStyleCnt="6" custLinFactNeighborX="-1282" custLinFactNeighborY="6073"/>
      <dgm:spPr>
        <a:solidFill>
          <a:srgbClr val="92D050"/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3DF15825-51EC-47C6-A5FC-FFD7120367EE}" type="pres">
      <dgm:prSet presAssocID="{3CBF9E22-D56E-4455-8678-5B8B7C766573}" presName="rect4" presStyleLbl="alignAcc1" presStyleIdx="3" presStyleCnt="6" custLinFactNeighborX="-275" custLinFactNeighborY="6073"/>
      <dgm:spPr/>
      <dgm:t>
        <a:bodyPr/>
        <a:lstStyle/>
        <a:p>
          <a:endParaRPr lang="ru-RU"/>
        </a:p>
      </dgm:t>
    </dgm:pt>
    <dgm:pt modelId="{98B3C222-24DB-4AD7-BE35-2F4BA685AD94}" type="pres">
      <dgm:prSet presAssocID="{83CDFC84-60D0-4B46-AC1D-6A1046D9CC23}" presName="vertSpace5" presStyleLbl="node1" presStyleIdx="3" presStyleCnt="6"/>
      <dgm:spPr/>
    </dgm:pt>
    <dgm:pt modelId="{973F9E16-52D9-4F8D-AAC8-20CAE61B6EAD}" type="pres">
      <dgm:prSet presAssocID="{83CDFC84-60D0-4B46-AC1D-6A1046D9CC23}" presName="circle5" presStyleLbl="node1" presStyleIdx="4" presStyleCnt="6" custLinFactNeighborX="855" custLinFactNeighborY="10684"/>
      <dgm:spPr>
        <a:solidFill>
          <a:srgbClr val="FFFF5D"/>
        </a:solidFill>
        <a:ln w="19050"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49D8246-1F19-46DD-BC80-AD4EFBC65BAB}" type="pres">
      <dgm:prSet presAssocID="{83CDFC84-60D0-4B46-AC1D-6A1046D9CC23}" presName="rect5" presStyleLbl="alignAcc1" presStyleIdx="4" presStyleCnt="6" custLinFactNeighborX="-275" custLinFactNeighborY="10684"/>
      <dgm:spPr/>
      <dgm:t>
        <a:bodyPr/>
        <a:lstStyle/>
        <a:p>
          <a:endParaRPr lang="ru-RU"/>
        </a:p>
      </dgm:t>
    </dgm:pt>
    <dgm:pt modelId="{E5831BA5-65DE-444A-AD66-927B441C0E2F}" type="pres">
      <dgm:prSet presAssocID="{B48A1027-DAD1-4DDE-9AE4-3144686BEFF0}" presName="vertSpace6" presStyleLbl="node1" presStyleIdx="4" presStyleCnt="6"/>
      <dgm:spPr/>
    </dgm:pt>
    <dgm:pt modelId="{A341E3BA-F760-45AE-AAC3-3359C8CA09DC}" type="pres">
      <dgm:prSet presAssocID="{B48A1027-DAD1-4DDE-9AE4-3144686BEFF0}" presName="circle6" presStyleLbl="node1" presStyleIdx="5" presStyleCnt="6" custLinFactNeighborX="-3846" custLinFactNeighborY="15384"/>
      <dgm:spPr>
        <a:ln w="19050"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84F5E6A-DCB2-43E2-9271-2BAE7DD47168}" type="pres">
      <dgm:prSet presAssocID="{B48A1027-DAD1-4DDE-9AE4-3144686BEFF0}" presName="rect6" presStyleLbl="alignAcc1" presStyleIdx="5" presStyleCnt="6" custLinFactNeighborX="-275" custLinFactNeighborY="15384"/>
      <dgm:spPr/>
      <dgm:t>
        <a:bodyPr/>
        <a:lstStyle/>
        <a:p>
          <a:endParaRPr lang="ru-RU"/>
        </a:p>
      </dgm:t>
    </dgm:pt>
    <dgm:pt modelId="{553E0C2C-473B-4659-9289-CF2346646BFB}" type="pres">
      <dgm:prSet presAssocID="{56696286-A0AA-41AA-9AF7-BA95CC83FD3B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ED277-6665-4D9B-A74F-83ED8C50A294}" type="pres">
      <dgm:prSet presAssocID="{12B66CE8-C570-4C0F-868F-50AAAF74159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C0E3-3855-4D1D-B9ED-F82CE31A733C}" type="pres">
      <dgm:prSet presAssocID="{C83F74BE-ED52-4880-BABE-C6796547B303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C37B1-CDD3-4E3E-8A81-69ED9C9CA411}" type="pres">
      <dgm:prSet presAssocID="{3CBF9E22-D56E-4455-8678-5B8B7C766573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CC0BA-B4BB-48B8-844A-FB8643201C23}" type="pres">
      <dgm:prSet presAssocID="{83CDFC84-60D0-4B46-AC1D-6A1046D9CC2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A67E1-757F-4ABE-98FA-A82B85B335A0}" type="pres">
      <dgm:prSet presAssocID="{B48A1027-DAD1-4DDE-9AE4-3144686BEFF0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4C5FB-E5F8-4AE1-A0DC-B00BB61AA144}" type="presOf" srcId="{83CDFC84-60D0-4B46-AC1D-6A1046D9CC23}" destId="{C49D8246-1F19-46DD-BC80-AD4EFBC65BAB}" srcOrd="0" destOrd="0" presId="urn:microsoft.com/office/officeart/2005/8/layout/target3"/>
    <dgm:cxn modelId="{11A9603C-9C11-4203-8204-B2A650844261}" type="presOf" srcId="{56696286-A0AA-41AA-9AF7-BA95CC83FD3B}" destId="{553E0C2C-473B-4659-9289-CF2346646BFB}" srcOrd="1" destOrd="0" presId="urn:microsoft.com/office/officeart/2005/8/layout/target3"/>
    <dgm:cxn modelId="{2B4DDB10-F381-4CD8-B776-32709479719B}" srcId="{5CD32288-8027-4EB7-997E-6DFD8D1DC1FE}" destId="{83CDFC84-60D0-4B46-AC1D-6A1046D9CC23}" srcOrd="4" destOrd="0" parTransId="{F387D85F-94C9-4B6C-B25D-52228E999560}" sibTransId="{50EB7197-2B0B-4707-B781-04903596BB9E}"/>
    <dgm:cxn modelId="{8FC236F3-3F66-4259-9022-0677270499F9}" type="presOf" srcId="{C83F74BE-ED52-4880-BABE-C6796547B303}" destId="{3D7CC0E3-3855-4D1D-B9ED-F82CE31A733C}" srcOrd="1" destOrd="0" presId="urn:microsoft.com/office/officeart/2005/8/layout/target3"/>
    <dgm:cxn modelId="{FF3A37FE-7C85-4351-9E2C-A41964E21FD7}" type="presOf" srcId="{B48A1027-DAD1-4DDE-9AE4-3144686BEFF0}" destId="{C66A67E1-757F-4ABE-98FA-A82B85B335A0}" srcOrd="1" destOrd="0" presId="urn:microsoft.com/office/officeart/2005/8/layout/target3"/>
    <dgm:cxn modelId="{EA5C92B4-3355-4A03-A401-33A8127864CF}" srcId="{5CD32288-8027-4EB7-997E-6DFD8D1DC1FE}" destId="{56696286-A0AA-41AA-9AF7-BA95CC83FD3B}" srcOrd="0" destOrd="0" parTransId="{88913E96-D834-4831-BD2F-496FC4DDFB6D}" sibTransId="{A5F7B478-A57E-4FD4-96E4-A2616EB98803}"/>
    <dgm:cxn modelId="{35E3957E-2975-4314-8C4E-503FA228EAC6}" srcId="{5CD32288-8027-4EB7-997E-6DFD8D1DC1FE}" destId="{3CBF9E22-D56E-4455-8678-5B8B7C766573}" srcOrd="3" destOrd="0" parTransId="{107DF474-12E9-4057-A8D7-8BE0D0F45DC9}" sibTransId="{BAF1721E-E3BE-4C74-8DBA-3D65F4C9C7BC}"/>
    <dgm:cxn modelId="{203D4497-9FCC-4340-B380-A69EA28028DC}" type="presOf" srcId="{3CBF9E22-D56E-4455-8678-5B8B7C766573}" destId="{3DF15825-51EC-47C6-A5FC-FFD7120367EE}" srcOrd="0" destOrd="0" presId="urn:microsoft.com/office/officeart/2005/8/layout/target3"/>
    <dgm:cxn modelId="{83ED696F-1CFE-4125-B29D-1DF4B7A7DA28}" type="presOf" srcId="{56696286-A0AA-41AA-9AF7-BA95CC83FD3B}" destId="{476A8CB0-0ABC-424B-82F5-97E253106843}" srcOrd="0" destOrd="0" presId="urn:microsoft.com/office/officeart/2005/8/layout/target3"/>
    <dgm:cxn modelId="{5474312B-129D-48E7-9497-A3E5CADDAAC8}" type="presOf" srcId="{12B66CE8-C570-4C0F-868F-50AAAF741599}" destId="{99D6CFB1-4EEA-45CB-B03A-DCCC0115EB9D}" srcOrd="0" destOrd="0" presId="urn:microsoft.com/office/officeart/2005/8/layout/target3"/>
    <dgm:cxn modelId="{BA618919-9028-41D4-B571-11A7FEF71B8D}" type="presOf" srcId="{12B66CE8-C570-4C0F-868F-50AAAF741599}" destId="{AE2ED277-6665-4D9B-A74F-83ED8C50A294}" srcOrd="1" destOrd="0" presId="urn:microsoft.com/office/officeart/2005/8/layout/target3"/>
    <dgm:cxn modelId="{913130DD-7EB5-463B-BAD1-896E17397633}" type="presOf" srcId="{83CDFC84-60D0-4B46-AC1D-6A1046D9CC23}" destId="{D2BCC0BA-B4BB-48B8-844A-FB8643201C23}" srcOrd="1" destOrd="0" presId="urn:microsoft.com/office/officeart/2005/8/layout/target3"/>
    <dgm:cxn modelId="{6E43A919-23E6-42B3-A2B0-C8F3F4B7F5DB}" type="presOf" srcId="{5CD32288-8027-4EB7-997E-6DFD8D1DC1FE}" destId="{1FA1CE4D-A9F3-41B3-A0D0-20E8605CFAD1}" srcOrd="0" destOrd="0" presId="urn:microsoft.com/office/officeart/2005/8/layout/target3"/>
    <dgm:cxn modelId="{6F4299A1-EB4B-499A-8931-3E47DE57B963}" srcId="{5CD32288-8027-4EB7-997E-6DFD8D1DC1FE}" destId="{12B66CE8-C570-4C0F-868F-50AAAF741599}" srcOrd="1" destOrd="0" parTransId="{17A71117-8AE5-4D2E-A047-FE4FA731D9E9}" sibTransId="{FC4C1D0A-8C6C-48A4-89D8-E9547EC3283A}"/>
    <dgm:cxn modelId="{840B1B21-1256-4622-B7E7-10F6D667AC40}" srcId="{5CD32288-8027-4EB7-997E-6DFD8D1DC1FE}" destId="{C83F74BE-ED52-4880-BABE-C6796547B303}" srcOrd="2" destOrd="0" parTransId="{876E9A82-78AA-433B-85FC-7D8075721D76}" sibTransId="{925D19FF-9AC7-4F9D-8C27-4BA3E13BC6CE}"/>
    <dgm:cxn modelId="{0B653E66-DDFB-4FA7-923D-8F8412F079FB}" srcId="{5CD32288-8027-4EB7-997E-6DFD8D1DC1FE}" destId="{B48A1027-DAD1-4DDE-9AE4-3144686BEFF0}" srcOrd="5" destOrd="0" parTransId="{6A03B91D-B80D-476C-929E-F7871CF68B4E}" sibTransId="{00877A60-91E9-441F-A9E0-CA6ABC042DC2}"/>
    <dgm:cxn modelId="{5C07282D-33BF-42F5-BFD2-FA2DB0ED97B4}" type="presOf" srcId="{3CBF9E22-D56E-4455-8678-5B8B7C766573}" destId="{652C37B1-CDD3-4E3E-8A81-69ED9C9CA411}" srcOrd="1" destOrd="0" presId="urn:microsoft.com/office/officeart/2005/8/layout/target3"/>
    <dgm:cxn modelId="{D67BDDCC-CD03-4567-8E6D-47456338EA51}" type="presOf" srcId="{C83F74BE-ED52-4880-BABE-C6796547B303}" destId="{FFE7B0E3-8959-42C2-93DB-6B641B61657C}" srcOrd="0" destOrd="0" presId="urn:microsoft.com/office/officeart/2005/8/layout/target3"/>
    <dgm:cxn modelId="{3944C545-F278-409C-B6BD-5AD33EC1D94E}" type="presOf" srcId="{B48A1027-DAD1-4DDE-9AE4-3144686BEFF0}" destId="{A84F5E6A-DCB2-43E2-9271-2BAE7DD47168}" srcOrd="0" destOrd="0" presId="urn:microsoft.com/office/officeart/2005/8/layout/target3"/>
    <dgm:cxn modelId="{1D93449E-481F-4C71-A848-006705C77770}" type="presParOf" srcId="{1FA1CE4D-A9F3-41B3-A0D0-20E8605CFAD1}" destId="{B0390469-40D3-4F8D-B930-63B670DA7183}" srcOrd="0" destOrd="0" presId="urn:microsoft.com/office/officeart/2005/8/layout/target3"/>
    <dgm:cxn modelId="{F2BC71C6-3005-426E-B6A5-344509BC15DA}" type="presParOf" srcId="{1FA1CE4D-A9F3-41B3-A0D0-20E8605CFAD1}" destId="{6DAD3AB1-4BCD-4632-8173-C9CB29519B6E}" srcOrd="1" destOrd="0" presId="urn:microsoft.com/office/officeart/2005/8/layout/target3"/>
    <dgm:cxn modelId="{76069E1C-19E2-429F-B027-3667E53E4504}" type="presParOf" srcId="{1FA1CE4D-A9F3-41B3-A0D0-20E8605CFAD1}" destId="{476A8CB0-0ABC-424B-82F5-97E253106843}" srcOrd="2" destOrd="0" presId="urn:microsoft.com/office/officeart/2005/8/layout/target3"/>
    <dgm:cxn modelId="{A16763A6-222F-46ED-8626-EB03C1ADE535}" type="presParOf" srcId="{1FA1CE4D-A9F3-41B3-A0D0-20E8605CFAD1}" destId="{1430277B-F4B3-4CBA-8164-185758F205E2}" srcOrd="3" destOrd="0" presId="urn:microsoft.com/office/officeart/2005/8/layout/target3"/>
    <dgm:cxn modelId="{293C61BD-5B6F-422C-B06A-C8785BCD86CA}" type="presParOf" srcId="{1FA1CE4D-A9F3-41B3-A0D0-20E8605CFAD1}" destId="{AF2B27DA-6477-42B8-BC4C-C20E836E0B7A}" srcOrd="4" destOrd="0" presId="urn:microsoft.com/office/officeart/2005/8/layout/target3"/>
    <dgm:cxn modelId="{E096102D-DEB7-498F-8C81-372AAA5E4F4F}" type="presParOf" srcId="{1FA1CE4D-A9F3-41B3-A0D0-20E8605CFAD1}" destId="{99D6CFB1-4EEA-45CB-B03A-DCCC0115EB9D}" srcOrd="5" destOrd="0" presId="urn:microsoft.com/office/officeart/2005/8/layout/target3"/>
    <dgm:cxn modelId="{4B9E6E03-3647-468C-8AAE-CB8DEBB2E034}" type="presParOf" srcId="{1FA1CE4D-A9F3-41B3-A0D0-20E8605CFAD1}" destId="{43E4A30C-E5AC-455B-8523-6D4C5210D08B}" srcOrd="6" destOrd="0" presId="urn:microsoft.com/office/officeart/2005/8/layout/target3"/>
    <dgm:cxn modelId="{9E23906E-44BF-49F2-80A3-1FF00F10C9BB}" type="presParOf" srcId="{1FA1CE4D-A9F3-41B3-A0D0-20E8605CFAD1}" destId="{37A0C89F-3AD3-402C-8E39-D2EBF6CF2239}" srcOrd="7" destOrd="0" presId="urn:microsoft.com/office/officeart/2005/8/layout/target3"/>
    <dgm:cxn modelId="{4789E75A-8E0B-4625-BE8C-D9D119E690D3}" type="presParOf" srcId="{1FA1CE4D-A9F3-41B3-A0D0-20E8605CFAD1}" destId="{FFE7B0E3-8959-42C2-93DB-6B641B61657C}" srcOrd="8" destOrd="0" presId="urn:microsoft.com/office/officeart/2005/8/layout/target3"/>
    <dgm:cxn modelId="{93666C2E-CE10-4EFC-B953-622D7F3396F8}" type="presParOf" srcId="{1FA1CE4D-A9F3-41B3-A0D0-20E8605CFAD1}" destId="{7ADA3AF4-DF32-4B9C-B526-99180B0F51B6}" srcOrd="9" destOrd="0" presId="urn:microsoft.com/office/officeart/2005/8/layout/target3"/>
    <dgm:cxn modelId="{219A5F64-FCC7-45AF-86B2-482FA322DA39}" type="presParOf" srcId="{1FA1CE4D-A9F3-41B3-A0D0-20E8605CFAD1}" destId="{1BDC6362-194B-4942-8C93-594D1AA1A1C0}" srcOrd="10" destOrd="0" presId="urn:microsoft.com/office/officeart/2005/8/layout/target3"/>
    <dgm:cxn modelId="{C06862D3-E2E4-4342-A60D-ABD2AC1A022C}" type="presParOf" srcId="{1FA1CE4D-A9F3-41B3-A0D0-20E8605CFAD1}" destId="{3DF15825-51EC-47C6-A5FC-FFD7120367EE}" srcOrd="11" destOrd="0" presId="urn:microsoft.com/office/officeart/2005/8/layout/target3"/>
    <dgm:cxn modelId="{096C68AE-A30C-4545-9E53-6103BD5C4D70}" type="presParOf" srcId="{1FA1CE4D-A9F3-41B3-A0D0-20E8605CFAD1}" destId="{98B3C222-24DB-4AD7-BE35-2F4BA685AD94}" srcOrd="12" destOrd="0" presId="urn:microsoft.com/office/officeart/2005/8/layout/target3"/>
    <dgm:cxn modelId="{1EE88620-FDAE-41BC-872B-D147D20720AA}" type="presParOf" srcId="{1FA1CE4D-A9F3-41B3-A0D0-20E8605CFAD1}" destId="{973F9E16-52D9-4F8D-AAC8-20CAE61B6EAD}" srcOrd="13" destOrd="0" presId="urn:microsoft.com/office/officeart/2005/8/layout/target3"/>
    <dgm:cxn modelId="{6832009D-BD37-4628-9260-A9BA3E27B250}" type="presParOf" srcId="{1FA1CE4D-A9F3-41B3-A0D0-20E8605CFAD1}" destId="{C49D8246-1F19-46DD-BC80-AD4EFBC65BAB}" srcOrd="14" destOrd="0" presId="urn:microsoft.com/office/officeart/2005/8/layout/target3"/>
    <dgm:cxn modelId="{5CC471EE-F4EE-4B7B-B7E0-D0E899295F87}" type="presParOf" srcId="{1FA1CE4D-A9F3-41B3-A0D0-20E8605CFAD1}" destId="{E5831BA5-65DE-444A-AD66-927B441C0E2F}" srcOrd="15" destOrd="0" presId="urn:microsoft.com/office/officeart/2005/8/layout/target3"/>
    <dgm:cxn modelId="{C96FF54A-1481-44BC-B31F-7B052579FDCB}" type="presParOf" srcId="{1FA1CE4D-A9F3-41B3-A0D0-20E8605CFAD1}" destId="{A341E3BA-F760-45AE-AAC3-3359C8CA09DC}" srcOrd="16" destOrd="0" presId="urn:microsoft.com/office/officeart/2005/8/layout/target3"/>
    <dgm:cxn modelId="{7ED0664A-08B6-4935-9BA3-CD4691FE861D}" type="presParOf" srcId="{1FA1CE4D-A9F3-41B3-A0D0-20E8605CFAD1}" destId="{A84F5E6A-DCB2-43E2-9271-2BAE7DD47168}" srcOrd="17" destOrd="0" presId="urn:microsoft.com/office/officeart/2005/8/layout/target3"/>
    <dgm:cxn modelId="{2FA166E7-4660-469A-A27A-574FF72A2CDB}" type="presParOf" srcId="{1FA1CE4D-A9F3-41B3-A0D0-20E8605CFAD1}" destId="{553E0C2C-473B-4659-9289-CF2346646BFB}" srcOrd="18" destOrd="0" presId="urn:microsoft.com/office/officeart/2005/8/layout/target3"/>
    <dgm:cxn modelId="{8D06E3C0-B668-44C7-99DB-36365F52CCAA}" type="presParOf" srcId="{1FA1CE4D-A9F3-41B3-A0D0-20E8605CFAD1}" destId="{AE2ED277-6665-4D9B-A74F-83ED8C50A294}" srcOrd="19" destOrd="0" presId="urn:microsoft.com/office/officeart/2005/8/layout/target3"/>
    <dgm:cxn modelId="{23D1DAC2-3E03-4240-B845-3131867C07C7}" type="presParOf" srcId="{1FA1CE4D-A9F3-41B3-A0D0-20E8605CFAD1}" destId="{3D7CC0E3-3855-4D1D-B9ED-F82CE31A733C}" srcOrd="20" destOrd="0" presId="urn:microsoft.com/office/officeart/2005/8/layout/target3"/>
    <dgm:cxn modelId="{B434DA0F-3A30-4839-920E-2B0EFA42F97B}" type="presParOf" srcId="{1FA1CE4D-A9F3-41B3-A0D0-20E8605CFAD1}" destId="{652C37B1-CDD3-4E3E-8A81-69ED9C9CA411}" srcOrd="21" destOrd="0" presId="urn:microsoft.com/office/officeart/2005/8/layout/target3"/>
    <dgm:cxn modelId="{8E131DD5-278B-4BF0-8D4F-5A61EC0D456F}" type="presParOf" srcId="{1FA1CE4D-A9F3-41B3-A0D0-20E8605CFAD1}" destId="{D2BCC0BA-B4BB-48B8-844A-FB8643201C23}" srcOrd="22" destOrd="0" presId="urn:microsoft.com/office/officeart/2005/8/layout/target3"/>
    <dgm:cxn modelId="{4DE1F08D-CD0F-43C9-BFE4-ACC95AB99686}" type="presParOf" srcId="{1FA1CE4D-A9F3-41B3-A0D0-20E8605CFAD1}" destId="{C66A67E1-757F-4ABE-98FA-A82B85B335A0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593F2F-4F50-4672-919B-172533400DDE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F8C34-D107-414D-9B7F-65DC4ABFAA9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3600" dirty="0">
            <a:solidFill>
              <a:srgbClr val="4E124F"/>
            </a:solidFill>
            <a:latin typeface="Georgia" panose="02040502050405020303" pitchFamily="18" charset="0"/>
          </a:endParaRPr>
        </a:p>
      </dgm:t>
    </dgm:pt>
    <dgm:pt modelId="{EA42CEDA-2278-4C17-9242-D4D233A00437}" type="parTrans" cxnId="{2106787B-D086-4282-891A-C7FF63858C90}">
      <dgm:prSet/>
      <dgm:spPr/>
      <dgm:t>
        <a:bodyPr/>
        <a:lstStyle/>
        <a:p>
          <a:endParaRPr lang="ru-RU"/>
        </a:p>
      </dgm:t>
    </dgm:pt>
    <dgm:pt modelId="{0FDBB991-1CA8-496D-B325-5D1EFAFA4FF4}" type="sibTrans" cxnId="{2106787B-D086-4282-891A-C7FF63858C90}">
      <dgm:prSet/>
      <dgm:spPr/>
      <dgm:t>
        <a:bodyPr/>
        <a:lstStyle/>
        <a:p>
          <a:endParaRPr lang="ru-RU"/>
        </a:p>
      </dgm:t>
    </dgm:pt>
    <dgm:pt modelId="{05F13AEA-1E87-4309-A207-C3772D4B8BD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 МДОУ</a:t>
          </a:r>
          <a:endParaRPr lang="ru-RU" sz="2000" dirty="0">
            <a:solidFill>
              <a:schemeClr val="tx1"/>
            </a:solidFill>
          </a:endParaRPr>
        </a:p>
      </dgm:t>
    </dgm:pt>
    <dgm:pt modelId="{A75BC2C2-FB61-4B8A-8FA7-88E5EF54C211}" type="parTrans" cxnId="{FF521906-8EEC-4A62-A303-1C7FFEBA2101}">
      <dgm:prSet/>
      <dgm:spPr/>
      <dgm:t>
        <a:bodyPr/>
        <a:lstStyle/>
        <a:p>
          <a:endParaRPr lang="ru-RU"/>
        </a:p>
      </dgm:t>
    </dgm:pt>
    <dgm:pt modelId="{76D5FB95-F807-4EC0-9F7C-C834B1F8E479}" type="sibTrans" cxnId="{FF521906-8EEC-4A62-A303-1C7FFEBA2101}">
      <dgm:prSet/>
      <dgm:spPr/>
      <dgm:t>
        <a:bodyPr/>
        <a:lstStyle/>
        <a:p>
          <a:endParaRPr lang="ru-RU"/>
        </a:p>
      </dgm:t>
    </dgm:pt>
    <dgm:pt modelId="{1B4FB081-52DF-41B4-BF90-15AF219B3F5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Управленческие команды МДОУ</a:t>
          </a:r>
          <a:endParaRPr lang="ru-RU" sz="29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74E96E-0C04-4CF0-BC79-9922702D2A76}" type="parTrans" cxnId="{834DCCA2-8C85-40BA-9BCC-346A14C08E0F}">
      <dgm:prSet/>
      <dgm:spPr/>
      <dgm:t>
        <a:bodyPr/>
        <a:lstStyle/>
        <a:p>
          <a:endParaRPr lang="ru-RU"/>
        </a:p>
      </dgm:t>
    </dgm:pt>
    <dgm:pt modelId="{42D215BA-54D7-4259-AD61-5E6B4E66077F}" type="sibTrans" cxnId="{834DCCA2-8C85-40BA-9BCC-346A14C08E0F}">
      <dgm:prSet/>
      <dgm:spPr/>
      <dgm:t>
        <a:bodyPr/>
        <a:lstStyle/>
        <a:p>
          <a:endParaRPr lang="ru-RU"/>
        </a:p>
      </dgm:t>
    </dgm:pt>
    <dgm:pt modelId="{2890926F-9557-4843-8A65-3E0BE856C444}" type="pres">
      <dgm:prSet presAssocID="{65593F2F-4F50-4672-919B-172533400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31419-B963-421B-B433-F7AAD1EAC281}" type="pres">
      <dgm:prSet presAssocID="{3C8F8C34-D107-414D-9B7F-65DC4ABFAA9D}" presName="vertOne" presStyleCnt="0"/>
      <dgm:spPr/>
    </dgm:pt>
    <dgm:pt modelId="{183F0C68-E761-4613-9BBF-EAF18A30AEF4}" type="pres">
      <dgm:prSet presAssocID="{3C8F8C34-D107-414D-9B7F-65DC4ABFAA9D}" presName="txOne" presStyleLbl="node0" presStyleIdx="0" presStyleCnt="1" custScaleY="42412" custLinFactY="-7558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58AE-7C39-4D82-B244-9FAAB96CC1B4}" type="pres">
      <dgm:prSet presAssocID="{3C8F8C34-D107-414D-9B7F-65DC4ABFAA9D}" presName="parTransOne" presStyleCnt="0"/>
      <dgm:spPr/>
    </dgm:pt>
    <dgm:pt modelId="{08498422-33A3-48FA-B4DA-73EA3EF3CC9C}" type="pres">
      <dgm:prSet presAssocID="{3C8F8C34-D107-414D-9B7F-65DC4ABFAA9D}" presName="horzOne" presStyleCnt="0"/>
      <dgm:spPr/>
    </dgm:pt>
    <dgm:pt modelId="{59B678DB-DA96-4E5B-821F-4AAF6AC21AEA}" type="pres">
      <dgm:prSet presAssocID="{05F13AEA-1E87-4309-A207-C3772D4B8BD6}" presName="vertTwo" presStyleCnt="0"/>
      <dgm:spPr/>
    </dgm:pt>
    <dgm:pt modelId="{6AE1D13F-2E7C-4C23-8581-9EA0356D97E8}" type="pres">
      <dgm:prSet presAssocID="{05F13AEA-1E87-4309-A207-C3772D4B8BD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9FBF-62BE-4BB7-B4E8-37F79C98FBA6}" type="pres">
      <dgm:prSet presAssocID="{05F13AEA-1E87-4309-A207-C3772D4B8BD6}" presName="horzTwo" presStyleCnt="0"/>
      <dgm:spPr/>
    </dgm:pt>
    <dgm:pt modelId="{E29E6407-A790-4160-9672-08A3BB16D7D2}" type="pres">
      <dgm:prSet presAssocID="{76D5FB95-F807-4EC0-9F7C-C834B1F8E479}" presName="sibSpaceTwo" presStyleCnt="0"/>
      <dgm:spPr/>
    </dgm:pt>
    <dgm:pt modelId="{64305164-B58F-4B12-9512-2BC3E7B20736}" type="pres">
      <dgm:prSet presAssocID="{1B4FB081-52DF-41B4-BF90-15AF219B3F55}" presName="vertTwo" presStyleCnt="0"/>
      <dgm:spPr/>
    </dgm:pt>
    <dgm:pt modelId="{DC09A5D8-FFFF-4B09-999B-E84DF79338F6}" type="pres">
      <dgm:prSet presAssocID="{1B4FB081-52DF-41B4-BF90-15AF219B3F5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B82A5-AD7C-4817-A8D7-86119212501D}" type="pres">
      <dgm:prSet presAssocID="{1B4FB081-52DF-41B4-BF90-15AF219B3F55}" presName="horzTwo" presStyleCnt="0"/>
      <dgm:spPr/>
    </dgm:pt>
  </dgm:ptLst>
  <dgm:cxnLst>
    <dgm:cxn modelId="{8F7BA4A4-974E-48BB-993C-F55E8458308E}" type="presOf" srcId="{3C8F8C34-D107-414D-9B7F-65DC4ABFAA9D}" destId="{183F0C68-E761-4613-9BBF-EAF18A30AEF4}" srcOrd="0" destOrd="0" presId="urn:microsoft.com/office/officeart/2005/8/layout/hierarchy4"/>
    <dgm:cxn modelId="{F554A061-2867-4D27-8C7B-22978B47D521}" type="presOf" srcId="{1B4FB081-52DF-41B4-BF90-15AF219B3F55}" destId="{DC09A5D8-FFFF-4B09-999B-E84DF79338F6}" srcOrd="0" destOrd="0" presId="urn:microsoft.com/office/officeart/2005/8/layout/hierarchy4"/>
    <dgm:cxn modelId="{834DCCA2-8C85-40BA-9BCC-346A14C08E0F}" srcId="{3C8F8C34-D107-414D-9B7F-65DC4ABFAA9D}" destId="{1B4FB081-52DF-41B4-BF90-15AF219B3F55}" srcOrd="1" destOrd="0" parTransId="{9774E96E-0C04-4CF0-BC79-9922702D2A76}" sibTransId="{42D215BA-54D7-4259-AD61-5E6B4E66077F}"/>
    <dgm:cxn modelId="{545A6E30-E9B0-4BA9-A3F8-0B85C80D8E0A}" type="presOf" srcId="{65593F2F-4F50-4672-919B-172533400DDE}" destId="{2890926F-9557-4843-8A65-3E0BE856C444}" srcOrd="0" destOrd="0" presId="urn:microsoft.com/office/officeart/2005/8/layout/hierarchy4"/>
    <dgm:cxn modelId="{309A5315-7F93-4208-921A-ED83B8940AF2}" type="presOf" srcId="{05F13AEA-1E87-4309-A207-C3772D4B8BD6}" destId="{6AE1D13F-2E7C-4C23-8581-9EA0356D97E8}" srcOrd="0" destOrd="0" presId="urn:microsoft.com/office/officeart/2005/8/layout/hierarchy4"/>
    <dgm:cxn modelId="{FF521906-8EEC-4A62-A303-1C7FFEBA2101}" srcId="{3C8F8C34-D107-414D-9B7F-65DC4ABFAA9D}" destId="{05F13AEA-1E87-4309-A207-C3772D4B8BD6}" srcOrd="0" destOrd="0" parTransId="{A75BC2C2-FB61-4B8A-8FA7-88E5EF54C211}" sibTransId="{76D5FB95-F807-4EC0-9F7C-C834B1F8E479}"/>
    <dgm:cxn modelId="{2106787B-D086-4282-891A-C7FF63858C90}" srcId="{65593F2F-4F50-4672-919B-172533400DDE}" destId="{3C8F8C34-D107-414D-9B7F-65DC4ABFAA9D}" srcOrd="0" destOrd="0" parTransId="{EA42CEDA-2278-4C17-9242-D4D233A00437}" sibTransId="{0FDBB991-1CA8-496D-B325-5D1EFAFA4FF4}"/>
    <dgm:cxn modelId="{F375728C-A366-4FBE-8A67-B131AAE36E7B}" type="presParOf" srcId="{2890926F-9557-4843-8A65-3E0BE856C444}" destId="{26A31419-B963-421B-B433-F7AAD1EAC281}" srcOrd="0" destOrd="0" presId="urn:microsoft.com/office/officeart/2005/8/layout/hierarchy4"/>
    <dgm:cxn modelId="{6B161A91-1DF5-4932-AAFF-10FA84EC9301}" type="presParOf" srcId="{26A31419-B963-421B-B433-F7AAD1EAC281}" destId="{183F0C68-E761-4613-9BBF-EAF18A30AEF4}" srcOrd="0" destOrd="0" presId="urn:microsoft.com/office/officeart/2005/8/layout/hierarchy4"/>
    <dgm:cxn modelId="{E6D6D63E-D468-487C-99DD-CAA99E50FA14}" type="presParOf" srcId="{26A31419-B963-421B-B433-F7AAD1EAC281}" destId="{E85258AE-7C39-4D82-B244-9FAAB96CC1B4}" srcOrd="1" destOrd="0" presId="urn:microsoft.com/office/officeart/2005/8/layout/hierarchy4"/>
    <dgm:cxn modelId="{004AF869-4A48-428D-B2F8-F53A3275D047}" type="presParOf" srcId="{26A31419-B963-421B-B433-F7AAD1EAC281}" destId="{08498422-33A3-48FA-B4DA-73EA3EF3CC9C}" srcOrd="2" destOrd="0" presId="urn:microsoft.com/office/officeart/2005/8/layout/hierarchy4"/>
    <dgm:cxn modelId="{89DE6EB7-0EF6-4E67-931E-AC5F70163870}" type="presParOf" srcId="{08498422-33A3-48FA-B4DA-73EA3EF3CC9C}" destId="{59B678DB-DA96-4E5B-821F-4AAF6AC21AEA}" srcOrd="0" destOrd="0" presId="urn:microsoft.com/office/officeart/2005/8/layout/hierarchy4"/>
    <dgm:cxn modelId="{392C424D-36F7-45C7-99EE-6056874A2CE6}" type="presParOf" srcId="{59B678DB-DA96-4E5B-821F-4AAF6AC21AEA}" destId="{6AE1D13F-2E7C-4C23-8581-9EA0356D97E8}" srcOrd="0" destOrd="0" presId="urn:microsoft.com/office/officeart/2005/8/layout/hierarchy4"/>
    <dgm:cxn modelId="{CC7C5E3D-9E68-4335-9A6B-7A6B66E21AF4}" type="presParOf" srcId="{59B678DB-DA96-4E5B-821F-4AAF6AC21AEA}" destId="{AD369FBF-62BE-4BB7-B4E8-37F79C98FBA6}" srcOrd="1" destOrd="0" presId="urn:microsoft.com/office/officeart/2005/8/layout/hierarchy4"/>
    <dgm:cxn modelId="{96550EC7-0F87-4A37-90B7-C021771609F3}" type="presParOf" srcId="{08498422-33A3-48FA-B4DA-73EA3EF3CC9C}" destId="{E29E6407-A790-4160-9672-08A3BB16D7D2}" srcOrd="1" destOrd="0" presId="urn:microsoft.com/office/officeart/2005/8/layout/hierarchy4"/>
    <dgm:cxn modelId="{30B1BEE1-AF20-4490-AC59-AAEC47099EAB}" type="presParOf" srcId="{08498422-33A3-48FA-B4DA-73EA3EF3CC9C}" destId="{64305164-B58F-4B12-9512-2BC3E7B20736}" srcOrd="2" destOrd="0" presId="urn:microsoft.com/office/officeart/2005/8/layout/hierarchy4"/>
    <dgm:cxn modelId="{3950246A-C0E7-41D0-A7CD-936CA9EAD51A}" type="presParOf" srcId="{64305164-B58F-4B12-9512-2BC3E7B20736}" destId="{DC09A5D8-FFFF-4B09-999B-E84DF79338F6}" srcOrd="0" destOrd="0" presId="urn:microsoft.com/office/officeart/2005/8/layout/hierarchy4"/>
    <dgm:cxn modelId="{F98EC83E-FD4E-48B4-8B85-8AD582CA53B5}" type="presParOf" srcId="{64305164-B58F-4B12-9512-2BC3E7B20736}" destId="{896B82A5-AD7C-4817-A8D7-861192125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090CA-9045-4ABA-82D0-44C5CA5CBF50}">
      <dsp:nvSpPr>
        <dsp:cNvPr id="0" name=""/>
        <dsp:cNvSpPr/>
      </dsp:nvSpPr>
      <dsp:spPr>
        <a:xfrm>
          <a:off x="0" y="0"/>
          <a:ext cx="6922342" cy="689370"/>
        </a:xfrm>
        <a:prstGeom prst="roundRect">
          <a:avLst>
            <a:gd name="adj" fmla="val 10000"/>
          </a:avLst>
        </a:prstGeom>
        <a:solidFill>
          <a:srgbClr val="FFFF9F"/>
        </a:solidFill>
        <a:ln w="190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rPr>
            <a:t>Совершенствование традиционной образовательной и воспитательной модели педагогической работы в ДОУ</a:t>
          </a:r>
          <a:endParaRPr lang="ru-RU" sz="1800" kern="1200" dirty="0"/>
        </a:p>
      </dsp:txBody>
      <dsp:txXfrm>
        <a:off x="20191" y="20191"/>
        <a:ext cx="6209824" cy="648988"/>
      </dsp:txXfrm>
    </dsp:sp>
    <dsp:sp modelId="{6919EA48-A462-483B-A82F-EE944D8E3F06}">
      <dsp:nvSpPr>
        <dsp:cNvPr id="0" name=""/>
        <dsp:cNvSpPr/>
      </dsp:nvSpPr>
      <dsp:spPr>
        <a:xfrm>
          <a:off x="2493154" y="817553"/>
          <a:ext cx="5650777" cy="68937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rPr>
            <a:t>Определение нового вектора и целевых ориентиров развития</a:t>
          </a:r>
          <a:endParaRPr lang="ru-RU" sz="1800" kern="1200" dirty="0"/>
        </a:p>
      </dsp:txBody>
      <dsp:txXfrm>
        <a:off x="2513345" y="837744"/>
        <a:ext cx="4247418" cy="648988"/>
      </dsp:txXfrm>
    </dsp:sp>
    <dsp:sp modelId="{ABFB4174-7429-45D7-A344-ACF0E9BBFA08}">
      <dsp:nvSpPr>
        <dsp:cNvPr id="0" name=""/>
        <dsp:cNvSpPr/>
      </dsp:nvSpPr>
      <dsp:spPr>
        <a:xfrm rot="10800000">
          <a:off x="6474251" y="541921"/>
          <a:ext cx="448090" cy="448090"/>
        </a:xfrm>
        <a:prstGeom prst="downArrow">
          <a:avLst>
            <a:gd name="adj1" fmla="val 55000"/>
            <a:gd name="adj2" fmla="val 45000"/>
          </a:avLst>
        </a:prstGeom>
        <a:solidFill>
          <a:srgbClr val="FF7D7D">
            <a:alpha val="89804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575071" y="652823"/>
        <a:ext cx="246450" cy="337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090CA-9045-4ABA-82D0-44C5CA5CBF50}">
      <dsp:nvSpPr>
        <dsp:cNvPr id="0" name=""/>
        <dsp:cNvSpPr/>
      </dsp:nvSpPr>
      <dsp:spPr>
        <a:xfrm>
          <a:off x="0" y="0"/>
          <a:ext cx="6922342" cy="560787"/>
        </a:xfrm>
        <a:prstGeom prst="roundRect">
          <a:avLst>
            <a:gd name="adj" fmla="val 10000"/>
          </a:avLst>
        </a:prstGeom>
        <a:solidFill>
          <a:srgbClr val="FFFF9F"/>
        </a:solidFill>
        <a:ln w="190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rPr>
            <a:t>Повышение качества дошкольного образования</a:t>
          </a:r>
          <a:endParaRPr lang="ru-RU" sz="2000" kern="1200" dirty="0"/>
        </a:p>
      </dsp:txBody>
      <dsp:txXfrm>
        <a:off x="16425" y="16425"/>
        <a:ext cx="6043219" cy="527937"/>
      </dsp:txXfrm>
    </dsp:sp>
    <dsp:sp modelId="{6919EA48-A462-483B-A82F-EE944D8E3F06}">
      <dsp:nvSpPr>
        <dsp:cNvPr id="0" name=""/>
        <dsp:cNvSpPr/>
      </dsp:nvSpPr>
      <dsp:spPr>
        <a:xfrm>
          <a:off x="1635961" y="671599"/>
          <a:ext cx="6507970" cy="108866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/>
        </a:p>
      </dsp:txBody>
      <dsp:txXfrm>
        <a:off x="1667847" y="703485"/>
        <a:ext cx="4765323" cy="1024890"/>
      </dsp:txXfrm>
    </dsp:sp>
    <dsp:sp modelId="{ABFB4174-7429-45D7-A344-ACF0E9BBFA08}">
      <dsp:nvSpPr>
        <dsp:cNvPr id="0" name=""/>
        <dsp:cNvSpPr/>
      </dsp:nvSpPr>
      <dsp:spPr>
        <a:xfrm rot="10800000">
          <a:off x="6286543" y="423787"/>
          <a:ext cx="435954" cy="435948"/>
        </a:xfrm>
        <a:prstGeom prst="downArrow">
          <a:avLst>
            <a:gd name="adj1" fmla="val 55000"/>
            <a:gd name="adj2" fmla="val 45000"/>
          </a:avLst>
        </a:prstGeom>
        <a:solidFill>
          <a:srgbClr val="FF7D7D">
            <a:alpha val="89804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384633" y="531684"/>
        <a:ext cx="239774" cy="328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0469-40D3-4F8D-B930-63B670DA7183}">
      <dsp:nvSpPr>
        <dsp:cNvPr id="0" name=""/>
        <dsp:cNvSpPr/>
      </dsp:nvSpPr>
      <dsp:spPr>
        <a:xfrm>
          <a:off x="0" y="271464"/>
          <a:ext cx="4457731" cy="4457731"/>
        </a:xfrm>
        <a:prstGeom prst="pie">
          <a:avLst>
            <a:gd name="adj1" fmla="val 5400000"/>
            <a:gd name="adj2" fmla="val 16200000"/>
          </a:avLst>
        </a:prstGeom>
        <a:solidFill>
          <a:srgbClr val="FFFF71"/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A8CB0-0ABC-424B-82F5-97E253106843}">
      <dsp:nvSpPr>
        <dsp:cNvPr id="0" name=""/>
        <dsp:cNvSpPr/>
      </dsp:nvSpPr>
      <dsp:spPr>
        <a:xfrm>
          <a:off x="2228865" y="271464"/>
          <a:ext cx="5200686" cy="4457731"/>
        </a:xfrm>
        <a:prstGeom prst="rect">
          <a:avLst/>
        </a:prstGeom>
        <a:solidFill>
          <a:srgbClr val="FFFFB3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solidFill>
              <a:srgbClr val="000000"/>
            </a:solidFill>
            <a:latin typeface="Times New Roman" pitchFamily="18" charset="0"/>
            <a:ea typeface="Times New Roman" pitchFamily="18" charset="0"/>
            <a:cs typeface="Times New Roman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образования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мэрии города Ярославля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8865" y="271464"/>
        <a:ext cx="5200686" cy="557217"/>
      </dsp:txXfrm>
    </dsp:sp>
    <dsp:sp modelId="{AF2B27DA-6477-42B8-BC4C-C20E836E0B7A}">
      <dsp:nvSpPr>
        <dsp:cNvPr id="0" name=""/>
        <dsp:cNvSpPr/>
      </dsp:nvSpPr>
      <dsp:spPr>
        <a:xfrm>
          <a:off x="285736" y="1000133"/>
          <a:ext cx="3790787" cy="3629523"/>
        </a:xfrm>
        <a:prstGeom prst="pie">
          <a:avLst>
            <a:gd name="adj1" fmla="val 5400000"/>
            <a:gd name="adj2" fmla="val 16200000"/>
          </a:avLst>
        </a:prstGeom>
        <a:solidFill>
          <a:srgbClr val="FF3B3B"/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6CFB1-4EEA-45CB-B03A-DCCC0115EB9D}">
      <dsp:nvSpPr>
        <dsp:cNvPr id="0" name=""/>
        <dsp:cNvSpPr/>
      </dsp:nvSpPr>
      <dsp:spPr>
        <a:xfrm>
          <a:off x="2214563" y="1000133"/>
          <a:ext cx="5200686" cy="3677626"/>
        </a:xfrm>
        <a:prstGeom prst="rect">
          <a:avLst/>
        </a:prstGeom>
        <a:solidFill>
          <a:srgbClr val="FF8B8B">
            <a:alpha val="89804"/>
          </a:srgb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МОУ ГЦРО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63" y="1000133"/>
        <a:ext cx="5200686" cy="557217"/>
      </dsp:txXfrm>
    </dsp:sp>
    <dsp:sp modelId="{37A0C89F-3AD3-402C-8E39-D2EBF6CF2239}">
      <dsp:nvSpPr>
        <dsp:cNvPr id="0" name=""/>
        <dsp:cNvSpPr/>
      </dsp:nvSpPr>
      <dsp:spPr>
        <a:xfrm>
          <a:off x="785812" y="1500207"/>
          <a:ext cx="2897522" cy="2897522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7B0E3-8959-42C2-93DB-6B641B61657C}">
      <dsp:nvSpPr>
        <dsp:cNvPr id="0" name=""/>
        <dsp:cNvSpPr/>
      </dsp:nvSpPr>
      <dsp:spPr>
        <a:xfrm>
          <a:off x="2214563" y="1500207"/>
          <a:ext cx="5200686" cy="2897522"/>
        </a:xfrm>
        <a:prstGeom prst="rect">
          <a:avLst/>
        </a:prstGeom>
        <a:solidFill>
          <a:srgbClr val="69D8FF">
            <a:alpha val="89804"/>
          </a:srgb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ЯО ИРО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63" y="1500207"/>
        <a:ext cx="5200686" cy="557213"/>
      </dsp:txXfrm>
    </dsp:sp>
    <dsp:sp modelId="{1BDC6362-194B-4942-8C93-594D1AA1A1C0}">
      <dsp:nvSpPr>
        <dsp:cNvPr id="0" name=""/>
        <dsp:cNvSpPr/>
      </dsp:nvSpPr>
      <dsp:spPr>
        <a:xfrm>
          <a:off x="1143009" y="2071704"/>
          <a:ext cx="2117422" cy="2117422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5825-51EC-47C6-A5FC-FFD7120367EE}">
      <dsp:nvSpPr>
        <dsp:cNvPr id="0" name=""/>
        <dsp:cNvSpPr/>
      </dsp:nvSpPr>
      <dsp:spPr>
        <a:xfrm>
          <a:off x="2214563" y="2071704"/>
          <a:ext cx="5200686" cy="2117422"/>
        </a:xfrm>
        <a:prstGeom prst="rect">
          <a:avLst/>
        </a:prstGeom>
        <a:solidFill>
          <a:srgbClr val="92D050">
            <a:alpha val="89804"/>
          </a:srgbClr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ЯГПУ им. К.Д. Ушинского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63" y="2071704"/>
        <a:ext cx="5200686" cy="557217"/>
      </dsp:txXfrm>
    </dsp:sp>
    <dsp:sp modelId="{973F9E16-52D9-4F8D-AAC8-20CAE61B6EAD}">
      <dsp:nvSpPr>
        <dsp:cNvPr id="0" name=""/>
        <dsp:cNvSpPr/>
      </dsp:nvSpPr>
      <dsp:spPr>
        <a:xfrm>
          <a:off x="1571640" y="2643210"/>
          <a:ext cx="1337318" cy="1337318"/>
        </a:xfrm>
        <a:prstGeom prst="pie">
          <a:avLst>
            <a:gd name="adj1" fmla="val 5400000"/>
            <a:gd name="adj2" fmla="val 16200000"/>
          </a:avLst>
        </a:prstGeom>
        <a:solidFill>
          <a:srgbClr val="FFFF5D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D8246-1F19-46DD-BC80-AD4EFBC65BAB}">
      <dsp:nvSpPr>
        <dsp:cNvPr id="0" name=""/>
        <dsp:cNvSpPr/>
      </dsp:nvSpPr>
      <dsp:spPr>
        <a:xfrm>
          <a:off x="2214563" y="2643210"/>
          <a:ext cx="5200686" cy="1337318"/>
        </a:xfrm>
        <a:prstGeom prst="rect">
          <a:avLst/>
        </a:prstGeom>
        <a:solidFill>
          <a:srgbClr val="FFFFB3">
            <a:alpha val="89804"/>
          </a:srgb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ООО «Школьный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PRO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ект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63" y="2643210"/>
        <a:ext cx="5200686" cy="557217"/>
      </dsp:txXfrm>
    </dsp:sp>
    <dsp:sp modelId="{A341E3BA-F760-45AE-AAC3-3359C8CA09DC}">
      <dsp:nvSpPr>
        <dsp:cNvPr id="0" name=""/>
        <dsp:cNvSpPr/>
      </dsp:nvSpPr>
      <dsp:spPr>
        <a:xfrm>
          <a:off x="1928828" y="3143271"/>
          <a:ext cx="557213" cy="5572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F5E6A-DCB2-43E2-9271-2BAE7DD47168}">
      <dsp:nvSpPr>
        <dsp:cNvPr id="0" name=""/>
        <dsp:cNvSpPr/>
      </dsp:nvSpPr>
      <dsp:spPr>
        <a:xfrm>
          <a:off x="2214563" y="3143271"/>
          <a:ext cx="5200686" cy="557213"/>
        </a:xfrm>
        <a:prstGeom prst="rect">
          <a:avLst/>
        </a:prstGeom>
        <a:solidFill>
          <a:srgbClr val="69D8FF">
            <a:alpha val="89804"/>
          </a:srgbClr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СШ № 87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63" y="3143271"/>
        <a:ext cx="5200686" cy="557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0C68-E761-4613-9BBF-EAF18A30AEF4}">
      <dsp:nvSpPr>
        <dsp:cNvPr id="0" name=""/>
        <dsp:cNvSpPr/>
      </dsp:nvSpPr>
      <dsp:spPr>
        <a:xfrm>
          <a:off x="0" y="0"/>
          <a:ext cx="6668447" cy="10577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3600" kern="1200" dirty="0">
            <a:solidFill>
              <a:srgbClr val="4E124F"/>
            </a:solidFill>
            <a:latin typeface="Georgia" panose="02040502050405020303" pitchFamily="18" charset="0"/>
          </a:endParaRPr>
        </a:p>
      </dsp:txBody>
      <dsp:txXfrm>
        <a:off x="30981" y="30981"/>
        <a:ext cx="6606485" cy="995816"/>
      </dsp:txXfrm>
    </dsp:sp>
    <dsp:sp modelId="{6AE1D13F-2E7C-4C23-8581-9EA0356D97E8}">
      <dsp:nvSpPr>
        <dsp:cNvPr id="0" name=""/>
        <dsp:cNvSpPr/>
      </dsp:nvSpPr>
      <dsp:spPr>
        <a:xfrm>
          <a:off x="2463" y="1304717"/>
          <a:ext cx="3199830" cy="24940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 МДОУ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5511" y="1377765"/>
        <a:ext cx="3053734" cy="2347958"/>
      </dsp:txXfrm>
    </dsp:sp>
    <dsp:sp modelId="{DC09A5D8-FFFF-4B09-999B-E84DF79338F6}">
      <dsp:nvSpPr>
        <dsp:cNvPr id="0" name=""/>
        <dsp:cNvSpPr/>
      </dsp:nvSpPr>
      <dsp:spPr>
        <a:xfrm>
          <a:off x="3471079" y="1304717"/>
          <a:ext cx="3199830" cy="24940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Управленческие команды МДОУ</a:t>
          </a:r>
          <a:endParaRPr lang="ru-RU" sz="29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4127" y="1377765"/>
        <a:ext cx="3053734" cy="234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9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3.jpe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0;&#1087;&#1077;&#1088;&#1089;&#1089;&#1099;&#1083;&#1082;&#1072;%20(&#1087;&#1083;&#1072;&#1085;)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983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Инновационный проект: </a:t>
            </a:r>
          </a:p>
          <a:p>
            <a:pPr algn="ctr">
              <a:buNone/>
            </a:pPr>
            <a:endParaRPr lang="ru-RU" sz="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активности,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мышления воспитанников дошкольного образовательного учреждения средствами современных игровых учебно-методических комплексов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рамках реализации инновационного проекта 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департамента образования 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«Современный детский сад - островок счастливого детства»</a:t>
            </a:r>
            <a:r>
              <a:rPr lang="ru-RU" sz="24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3600" dirty="0" smtClean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092" y="6163985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81332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576064"/>
          </a:xfrm>
          <a:solidFill>
            <a:srgbClr val="E5F8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Нормативно-правовые документы</a:t>
            </a:r>
            <a:endParaRPr lang="ru-RU" sz="28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820743"/>
            <a:ext cx="87129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 Стратегия развития воспитания в РФ на период до 2025 года, утверждена распоряжением Правительства РФ от </a:t>
            </a:r>
          </a:p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29.05.2015 г. № 996-р.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 Концепция долгосрочного социально-экономического развития РФ на период до 2020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года (распоряжение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Правительства РФ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 17.11.2008 № 1662-р)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Стратегия национальной безопасности Российской Федерации до 2020 года (Указ Президента РФ 31.12.2015 № 683)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Национальная стратегия действий в интересах детей на 2012–2017 годы,   (Указом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Презид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РФ от  01.06.2012 № 761)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 Постановление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Правительства 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15.04.2014 №  295  «Об утверждении государственной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программы РФ «Развитие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образования» на  2013–2020 годы».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Концепция Федеральной целевой программы развития образования на   2016-2020 годы, (распоряжение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Правительства РФ от  29.12.2014 №2765-р)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7.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Федеральный закон «Об образовании в Российской Федерации» от 29.12.2012 № 273-ФЗ. 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Указ Президента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от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07.05.2012 №599  «О мерах по реализации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госуд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политики в области образования и науки».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План мероприятий («дорожная карта») «Изменения в отраслях социальной сферы, направленные на повышение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эффективности образования и науки», (распоряжение Правительства РФ от 30.04.2014 № 722-р. 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Стратегия развития физической культуры и спорта в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на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период до 2020 года, (распоряжение Правительства РФ от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07.08.2009 №1101-р.)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11.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Комплексная программа повышения профессионального уровня педагогических работников общеобразовательных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организаций, утверждена заместителем председателя правительства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</a:t>
            </a:r>
            <a:r>
              <a:rPr lang="ru-RU" sz="13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О.Голодец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28.05.2014 №3241п – П8.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12.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программам – образовательным программам дошкольного образования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приказ Министерства образования и науки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30.08.2013 № 1014)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13.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Федеральный государственный образовательный стандарт дошкольного образования, утвержден приказом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Министерства образования и науки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17.10.2013 № 1155.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14.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Профессиональный стандарт «Педагог (педагогическая деятельность в сфере дошкольного, начального общего,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основного общего, среднего общего образования) (воспитатель, учитель)», утвержден приказ Министерства труда и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социальной защиты </a:t>
            </a: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РФ от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18.10.2013 № 544н.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15.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Программы поэтапного совершенствования системы оплаты труда в государственных (муниципальных) </a:t>
            </a:r>
          </a:p>
          <a:p>
            <a:pPr marL="0" marR="0" lvl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3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учреждениях на 2012–2018 годы (распоряжение Правительства РФ от  26.11.2012 № 2190-р)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285728"/>
            <a:ext cx="8280920" cy="830997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Ключевая концептуальная идея </a:t>
            </a:r>
          </a:p>
          <a:p>
            <a:pPr lvl="0" algn="ctr" fontAlgn="base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педагогическая целесообразность проекта</a:t>
            </a:r>
            <a:endParaRPr kumimoji="0" lang="ru-RU" sz="2000" b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1399018"/>
            <a:ext cx="8643998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Согласно национальной образовательной инициативе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«Наша новая школа»,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современное образование должно соответствовать целям опережающего развития. Для этого должно быть обеспечено: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1) Изучение и достижений прошлого, и технологий будущего;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2) Обучение,  ориентированное и на  знания,  и 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деятельностный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аспект </a:t>
            </a: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содержания образования.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Одной из  приоритетных задач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Федерального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Агенства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Стратегических Инициатив (АСИ)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является - вывести Россию на мировой уровень рынка высоких технологий. Для этого требуется обеспечения талантливым детям возможности для развития 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креативных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способностей. </a:t>
            </a: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Поддержка технического образования для  детей – это часть государственной программы. Реализация новых задач, поставленных правительством, требует использования новых средств и методик  в работе с современными детьми. </a:t>
            </a:r>
          </a:p>
          <a:p>
            <a:pPr marL="0" marR="0" lvl="0" indent="276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276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Этим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требованиям отвечает курс  </a:t>
            </a:r>
          </a:p>
          <a:p>
            <a:pPr marL="0" marR="0" lvl="0" indent="2762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образовательной робототехники,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STEM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-технологии.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857232"/>
            <a:ext cx="8208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Концептуальные основы проекта </a:t>
            </a:r>
            <a:endParaRPr kumimoji="0" lang="ru-RU" sz="2400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285728"/>
            <a:ext cx="8280920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Концепция проекта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642910" y="1397000"/>
          <a:ext cx="8143932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857224" y="3143248"/>
          <a:ext cx="814393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43174" y="3786190"/>
            <a:ext cx="5500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Изменение существующей модели, углубленное  изучение, апробация и внедрение новых   современных, актуальных, рациональных образовательных технологий в практическую деятельность педагогов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286388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«Образовательной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робототехники»,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STEM-технологий в ДОУ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User\Desktop\foto.jpg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72074"/>
            <a:ext cx="2643174" cy="16673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1512485010_izobretate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/>
          <a:stretch>
            <a:fillRect/>
          </a:stretch>
        </p:blipFill>
        <p:spPr bwMode="auto">
          <a:xfrm>
            <a:off x="142844" y="5072074"/>
            <a:ext cx="2500330" cy="16430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072074"/>
            <a:ext cx="4248472" cy="1667326"/>
          </a:xfrm>
          <a:prstGeom prst="rect">
            <a:avLst/>
          </a:prstGeom>
          <a:solidFill>
            <a:srgbClr val="C7A1E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физических навыков, ощущение искусства и понимание прекрасного, этика,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сложных жизненных ситуаций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2910" y="1285860"/>
            <a:ext cx="8352928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 концепции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285728"/>
            <a:ext cx="8280920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Концепция проекта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00240"/>
            <a:ext cx="84296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 путей и способов, управленческих и организационно-методических подходов в части повышения качества дошкольного образования через внедрение в практическую деятельности дошкольных образовательных учреждений эффективных современных развивающих учебно-методических комплексов в контексте реализации приоритетных направлений развития образования и формирования ключевых компетенций воспитанников 21 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284b1c3f420c879210ed4927636cbdf8_p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50" y="4928145"/>
            <a:ext cx="2411760" cy="19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285728"/>
            <a:ext cx="8280920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Концепция проекта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928670"/>
            <a:ext cx="8286808" cy="830997"/>
          </a:xfrm>
          <a:prstGeom prst="rect">
            <a:avLst/>
          </a:prstGeom>
          <a:solidFill>
            <a:srgbClr val="E5F8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Пошаговая модель внедрения робототехники и других развивающих комплексов в ДОУ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48402"/>
            <a:ext cx="278047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качественной  РППС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7763" y="3406325"/>
            <a:ext cx="4233447" cy="116306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по вопросам внедрения современных развивающих УМК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048036"/>
            <a:ext cx="3072974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Анализ, апробация и внедрение парциальных программ и технологий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7337" y="2048036"/>
            <a:ext cx="2414988" cy="9737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796" y="4927544"/>
            <a:ext cx="4210827" cy="10800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механизмов преемственности со школой и учреждениями дополнительного образования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796" y="3367601"/>
            <a:ext cx="4210827" cy="116306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сотрудничества с родителями  в контексте современного 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42892" y="4927544"/>
            <a:ext cx="4278319" cy="10753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современной, креативной, интерактивной  образовательной и воспитательной модели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85720" y="285728"/>
            <a:ext cx="8280920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Концепция проекта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908720"/>
            <a:ext cx="857256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Инновационная идея проекта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ru-RU" sz="2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оптимизации, структурировании новых форм, моделей, технологий образовательной деятельности;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buBlip>
                <a:blip r:embed="rId4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изменении подходов к организации конструктивной, познавательно-исследовательской, экспериментальной деятельности детей, </a:t>
            </a:r>
          </a:p>
          <a:p>
            <a:pPr lvl="0" algn="just" fontAlgn="base">
              <a:spcBef>
                <a:spcPct val="0"/>
              </a:spcBef>
              <a:buBlip>
                <a:blip r:embed="rId4"/>
              </a:buBlip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в образовательный процесс современных комплексов </a:t>
            </a:r>
          </a:p>
          <a:p>
            <a:pPr algn="just" fontAlgn="base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игрового оборудования на основе образовательных технологий 21 века.  </a:t>
            </a:r>
          </a:p>
          <a:p>
            <a:pPr algn="just" fontAlgn="base">
              <a:spcBef>
                <a:spcPct val="0"/>
              </a:spcBef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получение ребенком нового опыта понимания окружающего мира, создающего особенный тип мышления –</a:t>
            </a:r>
          </a:p>
          <a:p>
            <a:pPr algn="ctr" fontAlgn="base">
              <a:spcBef>
                <a:spcPct val="0"/>
              </a:spcBef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исследовательский,  творческий, креативный, научно-технический.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6" name="Picture 2" descr="C:\Users\User\Desktop\2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86759"/>
            <a:ext cx="3456384" cy="17467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85720" y="1067169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деятельности: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лекция, практикум, групповая и командная работа, анализ критических ситуаций, тренинги,  матер – классы, аудио – видео записи, круглые столы, презентации УМК;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непрерывности: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предыдущий модуль обеспечивает логику содержания последующего модуля;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целостного представления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проекте: в ходе проектной деятельности будет сформировано обобщенное представление об эффективных возможностях реформирования  модели образовательной деятельности в ДОУ в соответствии с требованиями  государственной политики в области образования;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психологической комфортности: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 ходе проектной деятельности  атмосферы сотрудничества, психологического комфорта;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вариативности: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вариативного мышления в творческой группе для выбора эффективных путей решения, поставленных проблем в содержании образования и воспитания, проектировании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РППС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творчества: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 на индивидуальный творческий, профессиональный потенциал  каждого участника проектной деятельности в решении проектных идей и общей концепции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501122" cy="492443"/>
          </a:xfrm>
          <a:prstGeom prst="rect">
            <a:avLst/>
          </a:prstGeom>
          <a:solidFill>
            <a:srgbClr val="F3F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ts val="1200"/>
              </a:spcAft>
              <a:tabLst>
                <a:tab pos="342900" algn="l"/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Методологические принципы реализации проекта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643050"/>
            <a:ext cx="814393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Стратегическая цель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модернизации образовательной системы ДОУ, направленной на повышение качества предоставляемых образовательных услуг через создание комплекса социальных,  управленческих и организационно-методических условий устойчивого развития и внедрения в практическую деятельность образовательной  робототехники и STEM-технологий для  личностного, психического и творческого развития воспитанников, их социальной адаптации и жизненного самоопределения.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Тактическая цель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оптимизации образовательной деятельности и воспитательной системы на основе внедрения в практическую деятельность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ДОУкомплекса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инструктивно-методических, управленческих и технологических решений, инновационных разработок в области технического творчества детей дошкольного возраста средствами современного игрового оборудования через создание условий для технических, проектно-исследовательских, конструктивно-модельных познаний, содействие популяризации научных знаний, поддержку научно-технического,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творчества.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285728"/>
            <a:ext cx="8568952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развития проекта на 2018 - 2021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85728"/>
            <a:ext cx="8568952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развития проекта на 2018 - 2021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92867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14282" y="1500174"/>
            <a:ext cx="864396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Обобщить и систематизировать передовой педагогический опыт по использованию в практике дошкольных образовательных учреждений РФ и в других странах современных комплексов игрового оборудования.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Обеспечить систематизацию и структурирование методических материалов, документальной базы по внедрению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робототехники, STEM-технологий в деятельность ДОУ, содействовать ранней профессиональной ориентации воспитанников посредством развития интереса к научно-техническому творчеству.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Разработать систему мероприятий для повышения профессиональной компетентности педагогов ДОУ по данному направлению.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Модернизировать и апробировать учебно-методические пособия, комплекты для детей дошкольного возраста в области робототехники, STEM-технологий  с использованием инновационных средств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85728"/>
            <a:ext cx="8568952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развития проекта на 2018 - 2021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92867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14282" y="1774914"/>
            <a:ext cx="864396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Обеспечить РППС ДОУ современными игровым оборудованием для реализации проекта.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Разработать методические рекомендации (программу) по техническому конструированию («Робототехника в детском саду», «STEM-технология в детском саду» и др.) и систему мониторинга эффективности реализации технологии нового поколения.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Обеспечить проведение мониторинга эффективности сетевого взаимодействия образовательных учреждений – участников проекта.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Обеспечить трансляцию опыта работы проектной группы в МСО через организацию открытых методических мероприятий, издательскую деятельность, создание сетевого сообщества.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883476"/>
          </a:xfr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pic>
        <p:nvPicPr>
          <p:cNvPr id="1026" name="Picture 2" descr="C:\Users\пользователь\Desktop\strategiya_vospitani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71942"/>
            <a:ext cx="3048021" cy="2286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21455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Приоритетная задача в сфере воспитания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личности, обладающей актуальными знаниями и умениями, способной реализовать свой потенциал в условиях современного общества.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95536" y="271101"/>
            <a:ext cx="8352928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при реализации проекта: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071801"/>
            <a:ext cx="9144000" cy="5940088"/>
          </a:xfrm>
          <a:prstGeom prst="rect">
            <a:avLst/>
          </a:prstGeom>
          <a:solidFill>
            <a:srgbClr val="F3F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управленческие, организационно-методические компетенции педагогических работников МСО по вопросам организации, содержания и внедрения современных комплексов игрового оборудования;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подготовлены методические рекомендации по использованию в ДОУ образовательной робототехники, STEM-технологий;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оптимизирована и модернизирована  система работы по реализации образовательных областях «Познавательное развитие», «Социально-коммуникативное развитие» в ООП ДОУ;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повышена профессиональная компетентность педагогов в вопросах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орг-зации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НОД,  совместной,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деятельности, воспитательной системы;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оснащена РППС ДОУ вариантами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современного игрового оборудования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сетевое взаимодействие МДОУ города через интерактивные формы проектной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трансляция опыта работы участников МРЦ через мастер-классы, семинары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привлечение в инновационную инфраструктуру МСО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проектной  деятельности педагогов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качества организации педагогической деятельности в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воспитанников в конкурсах научно-технической, познавательно-исследовательской, конструктивно-модельной направленностей.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57158" y="285728"/>
            <a:ext cx="8143900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продукты проекта: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2022264"/>
            <a:ext cx="81439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редставлена модель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 деятельности и воспитательной системы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инструктивно-методические, управленческие и технологические аспекты инновационных разработок в области технических, проектно-исследовательских, конструктивно-модельных познаний), обеспечивающая популяризацию научных знаний детей дошкольного возраста, поддержку научно-технического, креативного творчества средствами современного игрового оборудования 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 управленческих команд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участников МИП, методические кейсы, портфолио.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57158" y="285728"/>
            <a:ext cx="8143900" cy="523220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продукты проекта: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57224" y="1643050"/>
            <a:ext cx="7643866" cy="450059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Итоговый продукт: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сборники инструктивно-методических материалов для педагогических работников МДОУ: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«Современные развивающие образовательные технологии в ДОУ: образовательная робототехника. 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«Формирование STEM- компетенций у воспитанников ДОУ через реализацию 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образовательной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современных игровых учебно-методических комплексов»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58" y="183512"/>
            <a:ext cx="8568382" cy="830997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Сфера применения продукта проекта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(обоснование значимости проекта для МСО)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500174"/>
            <a:ext cx="84296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способствует: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Разработке рычагов поддержки, механизмов трансляции успешных практик  внедрения    робототехники и STEM-технологий, обеспечивающих  доступность  инноваций  потенциальным пользователям;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Увеличению числа педагогов, готовых к внедрению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современных развивающих образовательных технологий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педагогическую деятельность;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Расширению  сети ДОУ,  реализующих программы образовательной робототехники и других современных развивающих УМК;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Интеграции дошкольного, общего и дополнительного образования в условиях реализации ФГОС нового поколения;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Формированию  банка  моделей  включения  робототехники в образовательное пространство ДОУ;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Формированию банка образовательных программ и учебных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пособийпо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робототехникеи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STEM-технологии;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58" y="183512"/>
            <a:ext cx="8568382" cy="830997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Сфера применения продукта проекта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(обоснование значимости проекта для МСО)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способствует: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Росту  активности  и  результативности  участия  воспитанников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вробототехнических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соревнованиях различного уровня;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Росту числа вовлеченных сторон (социальные партнеры),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МСО получает муниципальную инновационную площадку способную: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к работе с командами муниципальных дошкольных образовательных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учреждений по вопросам внедрения и апробации в практическую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ДОУ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современных развивающих образовательных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 к сетевому взаимодействию по обмену продуктами инновационной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к участию в конкурсах профессионального мастерства;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к издательской деятельности с целью трансляции опыта на разных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28596" y="214290"/>
            <a:ext cx="8501122" cy="830997"/>
          </a:xfrm>
          <a:prstGeom prst="rect">
            <a:avLst/>
          </a:prstGeom>
          <a:solidFill>
            <a:srgbClr val="F3FC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Сфера применения продукта проекта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(для МДОУ)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214422"/>
            <a:ext cx="857256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Обеспечение качества образования (образовательная деятельность, воспитательная система).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Повышение рейтинга, имиджа учреждения, качества предоставляемых образовательных услуг.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Реализация инновационной деятельности,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повышение профессиональной компетентности педагогов: индивидуальный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инновационный стиль педагогической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внедрение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образовательный процесс современных методик и технологий, повышение методической, психологической, исследовательской, педагогической культуры педагога.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Реализация приоритетных направлений и стратегий государственной политики в области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Внедрение в образовательную деятельность ДОУ развивающих УМК нового поколения, способствующих развитию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креативного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мышления детей дошкольного возраста.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>
                <a:tab pos="457200" algn="l"/>
                <a:tab pos="11715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Совершенствование и развитие РППС современными развивающими УМК нового поколения.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14282" y="861609"/>
            <a:ext cx="8823354" cy="5663089"/>
          </a:xfrm>
          <a:prstGeom prst="rect">
            <a:avLst/>
          </a:prstGeom>
          <a:solidFill>
            <a:srgbClr val="E5F8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 проектной идеи: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Плескевич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Маргарита Владимировна, начальник отдела дошкольного образования департамента образования мэрии г. Ярославля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Круглова Елена Владимировна,  главный специалист отдела дошкольного образования департамента образования мэрии г. Ярославля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57325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Координатор проекта: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Прокуророва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Евгеньевна, заведующий МДОУ «Детский сад № 93»,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Макшева Елена Викторовна - старший воспитатель, МДОУ «Детский сад № 93».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Галанов Александр Сергеевич – соавтор программы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Дошколка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(современные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развивающие УМК для ДОУ), разработчик образовательной робототехники для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детей дошкольного возраста.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Виноградова Елена Михайловна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МДОУ «Детский сад № 93».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Смирнова Елена Викторовна – заведующий МДОУ «Детский сад № 2».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Федотова Татьяна Геннадьевна - старший воспитатель, МДОУ «Детский сад № 2».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Громова Ольга Александровна - заведующий МДОУ «Детский сад № 15».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Тимофеева Галина Константиновна - заведующий МДОУ «Детский сад № 107».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Любовь Алексеевна - старший воспитатель, МДОУ «Детский сад № 107».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358114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457325" algn="l"/>
              </a:tabLst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Управленческо-кадровый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аспект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57158" y="2214554"/>
            <a:ext cx="857256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ниверсальные: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инструментальные, социально-личностные, общекультурные, информационно-интеллектуальные.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рофессиональные: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эффективная, аналитико-оценочная управленческая деятельность, проблемно-ориентированная, проектная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8604"/>
            <a:ext cx="792961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 участников проектной группы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2" descr="C:\Users\User\Desktop\adb9f7a0f896613de5f95a6bf98c76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857760"/>
            <a:ext cx="1157488" cy="18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42942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партнеры проекта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500174"/>
          <a:ext cx="742955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312" cy="5393084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Социальные партнеры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Заинтересованность сторон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 в проекте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Центры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социологических 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исследований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Социальные опросы, реклама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Сопровождение в исследованиях, дополнительные услуги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Департамент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образования мэрии города Ярославля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МИП (инновационная </a:t>
                      </a:r>
                      <a:r>
                        <a:rPr lang="ru-RU" sz="1800" kern="100" dirty="0" err="1" smtClean="0">
                          <a:latin typeface="Times New Roman"/>
                          <a:ea typeface="SimSun"/>
                          <a:cs typeface="Mangal"/>
                        </a:rPr>
                        <a:t>деятельностьть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педагогических 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работников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МСО)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Инновационный опыт работы МДОУ, научное руководство, координация проекта, сопровождение проекта,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консультирование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МОУ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ГЦРО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Развитие инновационной инфраструктуры МСО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Совместное проектирование, ресурсное информационно-аналитическое обеспечение, методическое сопровождение, консультирование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Управленческие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команды МДОУ </a:t>
                      </a: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МСО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Инновационная деятельность, реализация инновационных проектов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Систематизация опыта работы, трансляция, сетевое взаимодействие, инновационная деятельность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43042" y="183513"/>
            <a:ext cx="67865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Сотрудничество в проекте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8596" y="1643050"/>
            <a:ext cx="850112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Обозначенные приоритеты российского образования требуют: 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Обновление методов, форм, технологий образовательной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деятельности с воспитанниками.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Внедрение современных развивающих учебно-методических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комплексов.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14818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учебно-методические комплексы (УМК) –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совокупность систематизированных материалов, необходимых для осуществления образовательного процесса, обеспечивающих успех воспитанников в познавательной, творческой, коммуникативной и других видах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883476"/>
          </a:xfr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(проблематика)</a:t>
            </a:r>
            <a:endParaRPr lang="ru-RU" sz="28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2926"/>
              </p:ext>
            </p:extLst>
          </p:nvPr>
        </p:nvGraphicFramePr>
        <p:xfrm>
          <a:off x="142844" y="785794"/>
          <a:ext cx="8858312" cy="4937760"/>
        </p:xfrm>
        <a:graphic>
          <a:graphicData uri="http://schemas.openxmlformats.org/drawingml/2006/table">
            <a:tbl>
              <a:tblPr/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Социальные партнеры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Заинтересованность сторон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C00000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Участие в проекте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Педагогические работники МДОУ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– участники МИП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Инновационная деятельность, рейтинг учреждения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Систематизация опыта, издательская деятельность, трансляция опыта. Разработка и совершенствование собственных проектов в части организации методической работы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Педагоги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ДОУ МИП </a:t>
                      </a: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(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внутренняя структура)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Самореализация в профессиональной деятельности, стимулирование, повышение профессиональной компетенции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Соавторство, участие в проекте, подготовка материалов, повышение профессиональной компетентности.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Воспитанники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ДОУ, родители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Комфортные безопасные условия пребывания в ДОУ, вариативность образования, расширение спектра качественных услуг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Получение качественного образования, удовлетворённость качеством оказываемых ДОО образовательных услуг.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643042" y="183513"/>
            <a:ext cx="67865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Сотрудничество в проекте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5720" y="132863"/>
            <a:ext cx="850112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Информационное пространство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1142984"/>
            <a:ext cx="65008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о реализации проекта.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руководителя проекта.    Включение проекта в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214950"/>
            <a:ext cx="40005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проекта.  Банк данных.   Кейсы. Инструктивно-методические материалы.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Извлеченные уроки: проблемы, перспективы дальнейшего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214554"/>
            <a:ext cx="7143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Расстановка приоритетов.   Содержание + Качество.  Сроки.  Риски.  Расходы + Трудоёмкость.  Коммуникации + Организация.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2264" y="2857496"/>
            <a:ext cx="2143140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2857496"/>
            <a:ext cx="3357586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+ Мониторинг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3143248"/>
            <a:ext cx="23479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плана.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плана.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857496"/>
            <a:ext cx="2143140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786190"/>
            <a:ext cx="3286148" cy="357190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изменениями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643446"/>
            <a:ext cx="3429024" cy="500066"/>
          </a:xfrm>
          <a:prstGeom prst="roundRect">
            <a:avLst/>
          </a:prstGeom>
          <a:solidFill>
            <a:srgbClr val="FF7575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Завершение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714356"/>
            <a:ext cx="5429288" cy="500066"/>
          </a:xfrm>
          <a:prstGeom prst="roundRect">
            <a:avLst/>
          </a:prstGeom>
          <a:solidFill>
            <a:srgbClr val="FFFF65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 Инициация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1785926"/>
            <a:ext cx="5429288" cy="500066"/>
          </a:xfrm>
          <a:prstGeom prst="roundRect">
            <a:avLst/>
          </a:prstGeom>
          <a:solidFill>
            <a:srgbClr val="F79F57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Управление проектом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11" idx="3"/>
            <a:endCxn id="15" idx="1"/>
          </p:cNvCxnSpPr>
          <p:nvPr/>
        </p:nvCxnSpPr>
        <p:spPr>
          <a:xfrm>
            <a:off x="2500298" y="30360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15074" y="300037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178563" y="34647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57686" y="5286388"/>
            <a:ext cx="47863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удовлетворенности заказчика.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достижений реализации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4714884"/>
            <a:ext cx="4786346" cy="500066"/>
          </a:xfrm>
          <a:prstGeom prst="roundRect">
            <a:avLst/>
          </a:prstGeom>
          <a:solidFill>
            <a:srgbClr val="C198E0"/>
          </a:solidFill>
          <a:ln w="127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Показатели эффективности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6358744" y="3929066"/>
            <a:ext cx="128509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4572397" y="3928669"/>
            <a:ext cx="12858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3643306" y="3929066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6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1" grpId="0" animBg="1"/>
      <p:bldP spid="13" grpId="0" animBg="1"/>
      <p:bldP spid="7" grpId="0" animBg="1"/>
      <p:bldP spid="5" grpId="0" animBg="1"/>
      <p:bldP spid="6" grpId="0" animBg="1"/>
      <p:bldP spid="2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229871"/>
            <a:ext cx="850112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Информационное пространство проекта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95536" y="1628800"/>
            <a:ext cx="7992888" cy="1008112"/>
          </a:xfrm>
          <a:prstGeom prst="leftRightArrow">
            <a:avLst>
              <a:gd name="adj1" fmla="val 83467"/>
              <a:gd name="adj2" fmla="val 50000"/>
            </a:avLst>
          </a:prstGeom>
          <a:solidFill>
            <a:srgbClr val="C7A1E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Приоритетные направления реализации проекта: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356992"/>
            <a:ext cx="3384376" cy="1800200"/>
          </a:xfrm>
          <a:prstGeom prst="roundRect">
            <a:avLst/>
          </a:prstGeom>
          <a:solidFill>
            <a:srgbClr val="FF4343"/>
          </a:solidFill>
          <a:ln w="190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Организационно-управленческое направление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356992"/>
            <a:ext cx="3384376" cy="1800200"/>
          </a:xfrm>
          <a:prstGeom prst="roundRect">
            <a:avLst/>
          </a:prstGeom>
          <a:solidFill>
            <a:srgbClr val="FFFF5D"/>
          </a:solidFill>
          <a:ln w="190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развитие педагогов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71800" y="263691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6056" y="2636912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229871"/>
            <a:ext cx="850112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Информационное пространство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885868"/>
            <a:ext cx="6984776" cy="720080"/>
          </a:xfrm>
          <a:prstGeom prst="roundRect">
            <a:avLst/>
          </a:prstGeom>
          <a:solidFill>
            <a:srgbClr val="FF4343"/>
          </a:solidFill>
          <a:ln w="190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реализации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2023646"/>
            <a:ext cx="4824536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Институциональный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 (ДОУ)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4725144"/>
            <a:ext cx="5256584" cy="792088"/>
          </a:xfrm>
          <a:prstGeom prst="roundRect">
            <a:avLst/>
          </a:prstGeom>
          <a:solidFill>
            <a:srgbClr val="FFFF00"/>
          </a:solidFill>
          <a:ln w="1905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(Департамент образования мэрии г. Ярославля)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800000">
            <a:off x="1691680" y="1591598"/>
            <a:ext cx="448090" cy="448090"/>
            <a:chOff x="6474251" y="541921"/>
            <a:chExt cx="448090" cy="448090"/>
          </a:xfrm>
          <a:scene3d>
            <a:camera prst="orthographicFront"/>
            <a:lightRig rig="threePt" dir="t"/>
          </a:scene3d>
        </p:grpSpPr>
        <p:sp>
          <p:nvSpPr>
            <p:cNvPr id="15" name="Стрелка вниз 14"/>
            <p:cNvSpPr/>
            <p:nvPr/>
          </p:nvSpPr>
          <p:spPr>
            <a:xfrm rot="10800000">
              <a:off x="6474251" y="541921"/>
              <a:ext cx="448090" cy="44809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7D7D">
                <a:alpha val="89804"/>
              </a:srgbClr>
            </a:solidFill>
            <a:ln w="12700">
              <a:solidFill>
                <a:srgbClr val="C00000">
                  <a:alpha val="90000"/>
                </a:srgb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низ 4"/>
            <p:cNvSpPr/>
            <p:nvPr/>
          </p:nvSpPr>
          <p:spPr>
            <a:xfrm rot="10800000">
              <a:off x="6575071" y="652823"/>
              <a:ext cx="246450" cy="3371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0800000">
            <a:off x="1115616" y="1605948"/>
            <a:ext cx="448090" cy="3119196"/>
            <a:chOff x="6474251" y="541921"/>
            <a:chExt cx="448090" cy="448090"/>
          </a:xfrm>
          <a:scene3d>
            <a:camera prst="orthographicFront"/>
            <a:lightRig rig="threePt" dir="t"/>
          </a:scene3d>
        </p:grpSpPr>
        <p:sp>
          <p:nvSpPr>
            <p:cNvPr id="18" name="Стрелка вниз 17"/>
            <p:cNvSpPr/>
            <p:nvPr/>
          </p:nvSpPr>
          <p:spPr>
            <a:xfrm rot="10800000">
              <a:off x="6474251" y="541921"/>
              <a:ext cx="448090" cy="44809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7D7D">
                <a:alpha val="89804"/>
              </a:srgbClr>
            </a:solidFill>
            <a:ln w="12700">
              <a:solidFill>
                <a:srgbClr val="C00000">
                  <a:alpha val="90000"/>
                </a:srgb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низ 4"/>
            <p:cNvSpPr/>
            <p:nvPr/>
          </p:nvSpPr>
          <p:spPr>
            <a:xfrm rot="10800000">
              <a:off x="6575071" y="652823"/>
              <a:ext cx="246450" cy="3371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5616" y="5503586"/>
            <a:ext cx="7848872" cy="1328023"/>
          </a:xfrm>
          <a:prstGeom prst="roundRect">
            <a:avLst/>
          </a:prstGeom>
          <a:solidFill>
            <a:srgbClr val="FFFFC9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Решение задач организационно-управленческого, информационного, методического, материально-технического, кадрового обеспечения процесса внедрения в практическую деятельность МДОУ современных развивающих УМК нового поколения.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9672" y="2887742"/>
            <a:ext cx="7200800" cy="1656888"/>
          </a:xfrm>
          <a:prstGeom prst="roundRect">
            <a:avLst/>
          </a:prstGeom>
          <a:solidFill>
            <a:srgbClr val="F8CA78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современных развивающих УМК в образовательное пространство МДОУ влечет за собой изменения 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содержании образования, в области образовательных технологий.</a:t>
            </a:r>
          </a:p>
          <a:p>
            <a:pPr lvl="0">
              <a:buBlip>
                <a:blip r:embed="rId3"/>
              </a:buBlip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осуществляет администрация МДОУ,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совет, внутренняя структура МИП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357290" y="1017038"/>
            <a:ext cx="6715172" cy="5721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3143248"/>
            <a:ext cx="292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в МИП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214290"/>
            <a:ext cx="802769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Содержание и механизм реализации проекта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88760" y="975139"/>
            <a:ext cx="2166480" cy="858296"/>
            <a:chOff x="3772564" y="-98854"/>
            <a:chExt cx="2166480" cy="858296"/>
          </a:xfrm>
          <a:scene3d>
            <a:camera prst="orthographicFront"/>
            <a:lightRig rig="threeP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772564" y="-98854"/>
              <a:ext cx="2166480" cy="858296"/>
            </a:xfrm>
            <a:prstGeom prst="roundRect">
              <a:avLst/>
            </a:prstGeom>
            <a:solidFill>
              <a:srgbClr val="C1EFFF"/>
            </a:solidFill>
            <a:ln w="12700">
              <a:solidFill>
                <a:srgbClr val="00206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3814463" y="-56955"/>
              <a:ext cx="2082682" cy="7744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семинар – практикум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26805" y="1404287"/>
            <a:ext cx="2463876" cy="1003567"/>
            <a:chOff x="4666203" y="-141500"/>
            <a:chExt cx="2571332" cy="1099309"/>
          </a:xfrm>
          <a:scene3d>
            <a:camera prst="orthographicFront"/>
            <a:lightRig rig="threeP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666203" y="-141500"/>
              <a:ext cx="2571332" cy="1099309"/>
            </a:xfrm>
            <a:prstGeom prst="roundRect">
              <a:avLst/>
            </a:prstGeom>
            <a:solidFill>
              <a:srgbClr val="FFFFB3"/>
            </a:solidFill>
            <a:ln w="12700">
              <a:solidFill>
                <a:srgbClr val="FFC00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4719867" y="-87836"/>
              <a:ext cx="2464004" cy="9919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круглый стол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59702" y="3098394"/>
            <a:ext cx="2205441" cy="961212"/>
            <a:chOff x="3088652" y="-152887"/>
            <a:chExt cx="3080367" cy="1213768"/>
          </a:xfrm>
          <a:scene3d>
            <a:camera prst="orthographicFront"/>
            <a:lightRig rig="threeP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088652" y="-152887"/>
              <a:ext cx="3080367" cy="1213768"/>
            </a:xfrm>
            <a:prstGeom prst="roundRect">
              <a:avLst/>
            </a:prstGeom>
            <a:solidFill>
              <a:srgbClr val="FF8B8B"/>
            </a:solidFill>
            <a:ln w="12700">
              <a:solidFill>
                <a:srgbClr val="FF3B3B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3147903" y="-93636"/>
              <a:ext cx="2961865" cy="10952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мастер – класс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86213" y="4525726"/>
            <a:ext cx="2725104" cy="862308"/>
            <a:chOff x="1308212" y="-164432"/>
            <a:chExt cx="3866032" cy="1563273"/>
          </a:xfrm>
          <a:scene3d>
            <a:camera prst="orthographicFront"/>
            <a:lightRig rig="threeP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308212" y="-164432"/>
              <a:ext cx="3866032" cy="1563273"/>
            </a:xfrm>
            <a:prstGeom prst="roundRect">
              <a:avLst/>
            </a:prstGeom>
            <a:solidFill>
              <a:srgbClr val="BA8CDC"/>
            </a:solidFill>
            <a:ln w="12700">
              <a:solidFill>
                <a:srgbClr val="7030A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1384525" y="-88119"/>
              <a:ext cx="3713406" cy="14106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малая конференция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110839" y="5624159"/>
            <a:ext cx="2997462" cy="1171952"/>
            <a:chOff x="2118891" y="-227934"/>
            <a:chExt cx="4698781" cy="1852035"/>
          </a:xfrm>
          <a:scene3d>
            <a:camera prst="orthographicFront"/>
            <a:lightRig rig="threeP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118891" y="-227934"/>
              <a:ext cx="4698781" cy="1852035"/>
            </a:xfrm>
            <a:prstGeom prst="roundRect">
              <a:avLst/>
            </a:prstGeom>
            <a:solidFill>
              <a:srgbClr val="37CBFF"/>
            </a:solidFill>
            <a:ln w="12700"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2209300" y="-137525"/>
              <a:ext cx="4517963" cy="16712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проектирование, презентации проектов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38099" y="4525726"/>
            <a:ext cx="2772740" cy="1146195"/>
            <a:chOff x="3744878" y="45678"/>
            <a:chExt cx="5113433" cy="2436406"/>
          </a:xfrm>
          <a:scene3d>
            <a:camera prst="orthographicFront"/>
            <a:lightRig rig="threeP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744878" y="45678"/>
              <a:ext cx="5113433" cy="2436406"/>
            </a:xfrm>
            <a:prstGeom prst="roundRect">
              <a:avLst/>
            </a:prstGeom>
            <a:solidFill>
              <a:srgbClr val="FFDA65"/>
            </a:solidFill>
            <a:ln w="12700">
              <a:solidFill>
                <a:srgbClr val="FFC00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3863814" y="164614"/>
              <a:ext cx="4875561" cy="21985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совещания старших воспитателей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09816" y="1480341"/>
            <a:ext cx="2758697" cy="1274984"/>
            <a:chOff x="-185682" y="3374031"/>
            <a:chExt cx="5949441" cy="2412446"/>
          </a:xfrm>
          <a:scene3d>
            <a:camera prst="orthographicFront"/>
            <a:lightRig rig="threeP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-185682" y="3374031"/>
              <a:ext cx="5949441" cy="2412446"/>
            </a:xfrm>
            <a:prstGeom prst="roundRect">
              <a:avLst/>
            </a:prstGeom>
            <a:solidFill>
              <a:srgbClr val="F68E38"/>
            </a:solidFill>
            <a:ln w="12700">
              <a:solidFill>
                <a:srgbClr val="00B05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-67916" y="3491797"/>
              <a:ext cx="5713909" cy="21769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презентации, выставки УМК, конкурсы</a:t>
              </a:r>
              <a:endParaRPr lang="ru-RU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64543" y="3098394"/>
            <a:ext cx="2635999" cy="962504"/>
            <a:chOff x="3199519" y="3534365"/>
            <a:chExt cx="6280110" cy="2252112"/>
          </a:xfrm>
          <a:scene3d>
            <a:camera prst="orthographicFront"/>
            <a:lightRig rig="threeP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199519" y="3534365"/>
              <a:ext cx="6280110" cy="2252112"/>
            </a:xfrm>
            <a:prstGeom prst="roundRect">
              <a:avLst/>
            </a:prstGeom>
            <a:solidFill>
              <a:srgbClr val="BAE18F"/>
            </a:solidFill>
            <a:ln w="12700">
              <a:solidFill>
                <a:srgbClr val="00B05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3309458" y="3644304"/>
              <a:ext cx="6060232" cy="20322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консалтинговые услуги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428992" y="3000372"/>
            <a:ext cx="2592287" cy="864096"/>
            <a:chOff x="2253765" y="137001"/>
            <a:chExt cx="4627526" cy="1306322"/>
          </a:xfrm>
          <a:solidFill>
            <a:srgbClr val="FF4F4F"/>
          </a:solidFill>
          <a:scene3d>
            <a:camera prst="orthographicFront"/>
            <a:lightRig rig="threeP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93»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00760" y="4143380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15»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42910" y="4357694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2»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24610" t="48611" r="42187" b="37500"/>
          <a:stretch>
            <a:fillRect/>
          </a:stretch>
        </p:blipFill>
        <p:spPr bwMode="auto">
          <a:xfrm>
            <a:off x="707177" y="1165202"/>
            <a:ext cx="8143932" cy="16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Овал 31"/>
          <p:cNvSpPr/>
          <p:nvPr/>
        </p:nvSpPr>
        <p:spPr>
          <a:xfrm>
            <a:off x="124386" y="1988840"/>
            <a:ext cx="8922632" cy="4752528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428992" y="5072074"/>
            <a:ext cx="2592287" cy="864096"/>
            <a:chOff x="2253765" y="137001"/>
            <a:chExt cx="4627526" cy="1306322"/>
          </a:xfrm>
          <a:solidFill>
            <a:srgbClr val="A2D668"/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  <a:r>
                <a:rPr lang="ru-RU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14744" y="24288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МИП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59" y="214290"/>
            <a:ext cx="802769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Содержание и механизм реализации проекта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5417549"/>
              </p:ext>
            </p:extLst>
          </p:nvPr>
        </p:nvGraphicFramePr>
        <p:xfrm>
          <a:off x="1331640" y="2060848"/>
          <a:ext cx="6673374" cy="38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59" y="214290"/>
            <a:ext cx="802769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Ориентация проекта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57290" y="214290"/>
            <a:ext cx="671517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Сроки реализации проекта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500166" y="1500174"/>
            <a:ext cx="5643602" cy="1357322"/>
          </a:xfrm>
          <a:prstGeom prst="homePlate">
            <a:avLst/>
          </a:prstGeom>
          <a:solidFill>
            <a:srgbClr val="FFFF85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Тематический модуль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Внедрение развивающих УМК нового поколения, способствующих развитию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креативного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мышления детей дошкольного возраста (образовательная робототехника, STEM-технологии)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14282" y="1500174"/>
            <a:ext cx="1357322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 –  2019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500166" y="3214686"/>
            <a:ext cx="5643602" cy="1357322"/>
          </a:xfrm>
          <a:prstGeom prst="homePlate">
            <a:avLst/>
          </a:prstGeom>
          <a:solidFill>
            <a:srgbClr val="ABDB77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Тематический модуль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Реализация образовательной, самостоятельной, продуктивной деятельности с использованием развивающих УМК нового поколения, способствующих развитию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креативного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мышления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4857760"/>
            <a:ext cx="5643602" cy="1714512"/>
          </a:xfrm>
          <a:prstGeom prst="homePlate">
            <a:avLst/>
          </a:prstGeom>
          <a:solidFill>
            <a:srgbClr val="69D8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Тематический модуль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Дальнейшее изучение и внедрение в практическую деятельность МДОУ эффективных технологий, организации конкурсов,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досуговой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деятельности и т.п. с воспитанниками, родителями в контексте использования новых технологий)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82" y="3214686"/>
            <a:ext cx="1357322" cy="135732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–  2020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4282" y="5000636"/>
            <a:ext cx="1357322" cy="135732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–  2021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1500174"/>
            <a:ext cx="1785950" cy="1357322"/>
          </a:xfrm>
          <a:prstGeom prst="rect">
            <a:avLst/>
          </a:prstGeom>
          <a:solidFill>
            <a:srgbClr val="FFFFA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аведующие,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3214686"/>
            <a:ext cx="1785950" cy="1357322"/>
          </a:xfrm>
          <a:prstGeom prst="rect">
            <a:avLst/>
          </a:prstGeom>
          <a:solidFill>
            <a:srgbClr val="BCE292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учит.-логопеды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педаг.-психологи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4857760"/>
            <a:ext cx="1785950" cy="1714512"/>
          </a:xfrm>
          <a:prstGeom prst="rect">
            <a:avLst/>
          </a:prstGeom>
          <a:solidFill>
            <a:srgbClr val="9BE5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Подготовительный период 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(январь-март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2018)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Изучение необходимой информации.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Разработка единой концепции проекта в соответствии с общей концепцией,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структуры, целей задач.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Моделирование будущей системы методической работы, определение стратегии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развития проекта, перспективы, риски.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71575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Реализационный  период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(октябрь</a:t>
            </a:r>
            <a:r>
              <a:rPr kumimoji="0" lang="ru-RU" sz="16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2018 –  май 2019)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Внедрение модели методического сопровождения педагогов в практическую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деятельность МДОУ (систематизация пакета документов, диагностического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материала, моделирование, создание информационного банка наработанного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материала).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Итоговый период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(апрель  2019 – май  2019)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Составление описания опыта работы проектной группы, подведение итогов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1575" algn="l"/>
              </a:tabLst>
            </a:pPr>
            <a:r>
              <a:rPr lang="ru-RU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Оформление материала для тиражирования продукта проекта.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1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Обозначение дальнейших перспектив развития проекта.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671517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  <a:tabLst>
                <a:tab pos="1171575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Сроки реализации проекта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357158" y="1643050"/>
            <a:ext cx="85725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Методический комплект для заведующих  и старших воспитателей </a:t>
            </a:r>
          </a:p>
          <a:p>
            <a:pPr lvl="0"/>
            <a:r>
              <a:rPr lang="ru-RU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вопросам реализации интерактивных развивающих технологий в  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современном ДОУ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Локальные нормативные акты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Модели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Диагностические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Брошюры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Мультимедийные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Издательская 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28604"/>
            <a:ext cx="77867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Продвижение и тиражирование инновации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4214818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мир ставит перед образованием новые задачи: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учиться должно быть интересно,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знание должно быть применимо на практике, 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обучение должно проходить в занимательной форме.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 это должно принести хорошие плоды в будущем ребенка - высокооплачиваемую работу, самореализацию, высокие показатели интеллекта.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714488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В.В. Путин: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«Инженерное образование в России нужно вывести на новый более высокий уровень».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23528" y="116632"/>
            <a:ext cx="8534400" cy="88347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Актуальность проекта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(проблематика)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4" cstate="print"/>
          <a:srcRect l="20833" t="20833" r="20833" b="26666"/>
          <a:stretch>
            <a:fillRect/>
          </a:stretch>
        </p:blipFill>
        <p:spPr bwMode="auto">
          <a:xfrm>
            <a:off x="5715008" y="1643050"/>
            <a:ext cx="3222610" cy="207167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357290" y="214290"/>
            <a:ext cx="607219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Риски в реализации проекта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928670"/>
          <a:ext cx="8286806" cy="5486432"/>
        </p:xfrm>
        <a:graphic>
          <a:graphicData uri="http://schemas.openxmlformats.org/drawingml/2006/table">
            <a:tbl>
              <a:tblPr/>
              <a:tblGrid>
                <a:gridCol w="192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Риски</a:t>
                      </a:r>
                      <a:endParaRPr lang="ru-RU" sz="18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Возможные последствия</a:t>
                      </a:r>
                      <a:endParaRPr lang="ru-RU" sz="18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Мероприятия для снижения рисков</a:t>
                      </a:r>
                      <a:endParaRPr lang="ru-RU" sz="18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Возможность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текучести </a:t>
                      </a: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кадров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Продление срока реализации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Взаимозаменяемость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кадров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Загруженность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педагогического коллектива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времени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Делегирование полномочий, использование кадров социума, совместителей,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сетевое взаимодействие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Недостаточное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финансирование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Недостаточная материально-техническая обеспеченность, материальное стимулирование участников инновационной проектной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Сотрудничество </a:t>
                      </a:r>
                      <a:r>
                        <a:rPr lang="ru-RU" sz="1800" kern="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со спонсорами, заинтересованными лицами, рассмотреть варианты материального стимулирования педагогов МРЦ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72195" y="254951"/>
            <a:ext cx="799866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Материально-техническое обеспечение проекта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000106"/>
          <a:ext cx="8001055" cy="5538817"/>
        </p:xfrm>
        <a:graphic>
          <a:graphicData uri="http://schemas.openxmlformats.org/drawingml/2006/table">
            <a:tbl>
              <a:tblPr/>
              <a:tblGrid>
                <a:gridCol w="400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latin typeface="Times New Roman"/>
                          <a:ea typeface="SimSun"/>
                          <a:cs typeface="Mangal"/>
                        </a:rPr>
                        <a:t>Имеющиеся ресурсы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latin typeface="Times New Roman"/>
                          <a:ea typeface="SimSun"/>
                          <a:cs typeface="Mangal"/>
                        </a:rPr>
                        <a:t>Недостающие </a:t>
                      </a:r>
                      <a:r>
                        <a:rPr lang="ru-RU" sz="1800" b="1" kern="100" dirty="0">
                          <a:latin typeface="Times New Roman"/>
                          <a:ea typeface="SimSun"/>
                          <a:cs typeface="Mangal"/>
                        </a:rPr>
                        <a:t>ресурсы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Кадровые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высокий уровень профессиональной компетенции;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наличие специалистов;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стремление к инновациям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Недостаточное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количество специалистов, не входящих в штатное расписание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Финансовые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стимулирующий фонд оплаты труда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Недостаточное финансирование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Интеллектуальные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нестандартное мышление команды;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- кооперация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, </a:t>
                      </a:r>
                      <a:r>
                        <a:rPr lang="ru-RU" sz="1800" kern="100" dirty="0" err="1">
                          <a:latin typeface="Times New Roman"/>
                          <a:ea typeface="SimSun"/>
                          <a:cs typeface="Mangal"/>
                        </a:rPr>
                        <a:t>креативность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наличие научного руководства;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инновационные идеи в коллективе;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молодые специалисты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 dirty="0" smtClean="0"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SimSun"/>
                          <a:cs typeface="Mangal"/>
                        </a:rPr>
                        <a:t>Недостаточный </a:t>
                      </a: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опыт работы в совместном проектировании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Материально-технические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ИКТ, ТСО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Компьютерная техника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u="sng" kern="100" dirty="0">
                          <a:latin typeface="Times New Roman"/>
                          <a:ea typeface="SimSun"/>
                          <a:cs typeface="Mangal"/>
                        </a:rPr>
                        <a:t>Информационные ресурсы:</a:t>
                      </a:r>
                      <a:endParaRPr lang="ru-RU" sz="1800" u="sng" kern="100" dirty="0">
                        <a:latin typeface="Arial"/>
                        <a:ea typeface="SimSun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- интернет, нормативно-правовая база, сайты ДОУ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SimSun"/>
                          <a:cs typeface="Mangal"/>
                        </a:rPr>
                        <a:t>Мультимедиа</a:t>
                      </a:r>
                      <a:endParaRPr lang="ru-RU" sz="1800" kern="100" dirty="0"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285852" y="357166"/>
            <a:ext cx="6215106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Тематика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мероприятий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916832"/>
          <a:ext cx="8208911" cy="1413992"/>
        </p:xfrm>
        <a:graphic>
          <a:graphicData uri="http://schemas.openxmlformats.org/drawingml/2006/table">
            <a:tbl>
              <a:tblPr/>
              <a:tblGrid>
                <a:gridCol w="324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Тематика мероприятия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Форма проведения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Ответственное МДОУ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Целевая аудитория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2-й этап - реализационный, аналитический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для педагогических работников ДОО МСО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2522" marR="2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5" descr="K:\Новая папка (3)\16298873_1624691764504241_1794673316368816185_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9761" r="17870"/>
          <a:stretch>
            <a:fillRect/>
          </a:stretch>
        </p:blipFill>
        <p:spPr bwMode="auto">
          <a:xfrm>
            <a:off x="1331640" y="2852936"/>
            <a:ext cx="495494" cy="47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785786" y="142852"/>
            <a:ext cx="800424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Перспективные направления развития проекта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428736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Создание вариативного поля образовательной деятельности в МДОУ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присохранении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своей индивидуальности, уникальности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образовательныхидей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содержания приёмов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Проведение экспертизы программно-методического обеспечения.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Разработка программ нового поколения и их экспериментальная проверка, создание единого образовательного пространства в МДОУ МСО.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Консолидация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усилийсетевого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сотрудничества  МДОУ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иэффективного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обмена опытом различных учреждений, в  создании  среды  для  развития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образовательно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робототехники, STEM-технологий.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Повышение доступности и качества научно-технического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образованиядетей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его соответствия актуальным и перспективным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потребностямличности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общества и государства; формирование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навыковначального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технического моделирования (НТМ) по созданию макетов и моделей несложных технических объектов.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785786" y="142852"/>
            <a:ext cx="800424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Перспективные направления развития проекта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5720" y="2143116"/>
            <a:ext cx="8858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Внедрение информационных  технологий в педагогический процесс МДОУ: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компьютерная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графика,программирование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видео и.т.д.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Развитие дополнительного образования в МДОУ МСО.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положений конкурсов: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проектов  внедрения  робототехники  в педагогическую деятельность МДОУ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программ по робототехнике;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методических  разработок, сценариев, проектов образовательной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по робототехнике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785786" y="142852"/>
            <a:ext cx="800424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Перспективные направления развития проекта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85720" y="1714488"/>
            <a:ext cx="885828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Проведение конкурсов проектов, программ, методических разработок по 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робототехнике</a:t>
            </a:r>
          </a:p>
          <a:p>
            <a:pPr lvl="0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Создание банка образовательных программ и УМК по робототехнике</a:t>
            </a:r>
          </a:p>
          <a:p>
            <a:pPr lvl="0">
              <a:spcAft>
                <a:spcPts val="1200"/>
              </a:spcAft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Разработка  положений  муниципальных робототехнических соревнований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Проведение городского открытого фестиваля по Lego-конструированию и 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робототехнике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 семейного  фестиваля  по робототехнике для детей дошкольного 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возраста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на лучшую модель реализации конструирования, робототехники, </a:t>
            </a:r>
          </a:p>
          <a:p>
            <a:pPr lvl="0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STEM-технологий среди МДОУ МСО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3044279"/>
            <a:ext cx="6946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534400" cy="421484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Образование – консервативная область и любые изменения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проходят очень медленно.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 сегодняшний день стало больше возможностей  в плане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выбора и покупки конструкторов,  в плане методик, в плане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подготовки кадров.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Определенную роль в играет и возникающий запрос со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стороны родителей.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некоторых регионах есть «давление» сверху, когда органы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управления образованием рекомендуют детским садам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вводить занятия робототехникой.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7572428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робототехника не использовалась раньше?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318f0d86a9db475cfea6372e77c32a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2" y="5429264"/>
            <a:ext cx="5876347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677012" cy="526286"/>
          </a:xfr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Ключевая проблема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928670"/>
            <a:ext cx="7500990" cy="1015663"/>
          </a:xfrm>
          <a:prstGeom prst="rect">
            <a:avLst/>
          </a:prstGeom>
          <a:solidFill>
            <a:srgbClr val="F3FC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образовательные стандарты в системе российского образования требуют внедрения современных технологий в педагогическую деятельность ДОУ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3000372"/>
            <a:ext cx="3857652" cy="1634490"/>
          </a:xfrm>
          <a:prstGeom prst="roundRect">
            <a:avLst/>
          </a:prstGeom>
          <a:solidFill>
            <a:srgbClr val="FFFF5D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низкое качество образования 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сфере точных наук, 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недостаточная оснащенность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материально-технической базой,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плохая мотивация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428868"/>
            <a:ext cx="3643338" cy="1328023"/>
          </a:xfrm>
          <a:prstGeom prst="roundRect">
            <a:avLst/>
          </a:prstGeom>
          <a:solidFill>
            <a:srgbClr val="FF939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 требует подготовки высококвалифицированных специалистов в области высших технологий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43042" y="3857628"/>
            <a:ext cx="5357850" cy="114300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4000496" y="4429132"/>
            <a:ext cx="428628" cy="35719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21495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Существующая модель организации педагогической деятельности с воспитанниками ДОУ требует обновления содержания форм, методов и технологий организации образовательной деятельности, создания условий для развития базовых компетенций детей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677012" cy="526286"/>
          </a:xfr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Ключевая проблема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25111" y="1731382"/>
            <a:ext cx="2772972" cy="1328023"/>
          </a:xfrm>
          <a:prstGeom prst="wedgeRoundRectCallout">
            <a:avLst>
              <a:gd name="adj1" fmla="val 56766"/>
              <a:gd name="adj2" fmla="val 72229"/>
              <a:gd name="adj3" fmla="val 16667"/>
            </a:avLst>
          </a:prstGeom>
          <a:solidFill>
            <a:srgbClr val="FF717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Базовые компетенции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48378" y="1748894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математическая, экономическая грамотность, 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естественнонаучные знания,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культурная и гражданская грамотность,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любознательность,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критическое мышление, 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творческое, научно-техническое  мышление,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коммуникативная культура,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стремление к постоянному обновлению своих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t="17597" r="19974" b="12272"/>
          <a:stretch>
            <a:fillRect/>
          </a:stretch>
        </p:blipFill>
        <p:spPr>
          <a:xfrm>
            <a:off x="2483768" y="4245118"/>
            <a:ext cx="3091849" cy="24249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677012" cy="526286"/>
          </a:xfr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Ключевая проблема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50001" y="1149295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57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ДОУ необходимо: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обновление содержания воспитания, образования, внедрение современных игровых УМК;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развитие вариативности воспитательных систем и технологий, нацеленных на формирование индивидуальной траектории развития личности ребенка, развитие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креативной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любознательной, успешной личности;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активизация творческого и личностного потенциала воспитанников;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обновление воспитательно-образовательного содержания ООП ДОУ в реализации образовательной области «Познавательное развитие»,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>
                <a:tab pos="14573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внедрение STEM технологий, робототехники, инженерной педагогики  в педагогическую деятельность ДОУ.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sozdanie-usloviy-dlya-konstruktivnoy-deyatelnosti-detey-doshkolnogo-vozrasta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05816"/>
            <a:ext cx="3888432" cy="22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6"/>
            <a:ext cx="9144000" cy="68794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43306" y="2000240"/>
            <a:ext cx="1928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5857884" y="357166"/>
            <a:ext cx="3143272" cy="1857388"/>
          </a:xfrm>
          <a:prstGeom prst="cloudCallout">
            <a:avLst>
              <a:gd name="adj1" fmla="val -56195"/>
              <a:gd name="adj2" fmla="val 60775"/>
            </a:avLst>
          </a:prstGeom>
          <a:solidFill>
            <a:srgbClr val="FFFF5D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715008" y="3000372"/>
            <a:ext cx="3428992" cy="1857388"/>
          </a:xfrm>
          <a:prstGeom prst="cloudCallout">
            <a:avLst>
              <a:gd name="adj1" fmla="val -74692"/>
              <a:gd name="adj2" fmla="val -48968"/>
            </a:avLst>
          </a:prstGeom>
          <a:solidFill>
            <a:srgbClr val="8BE1FF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0" y="3000372"/>
            <a:ext cx="3357522" cy="1857388"/>
          </a:xfrm>
          <a:prstGeom prst="cloudCallout">
            <a:avLst>
              <a:gd name="adj1" fmla="val 74145"/>
              <a:gd name="adj2" fmla="val -47943"/>
            </a:avLst>
          </a:prstGeom>
          <a:solidFill>
            <a:srgbClr val="BCE292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85720" y="285728"/>
            <a:ext cx="3071802" cy="1857388"/>
          </a:xfrm>
          <a:prstGeom prst="cloudCallout">
            <a:avLst>
              <a:gd name="adj1" fmla="val 54922"/>
              <a:gd name="adj2" fmla="val 60262"/>
            </a:avLst>
          </a:prstGeom>
          <a:solidFill>
            <a:srgbClr val="F68E38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00063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STEM-подход позволяет детям вникать в логику происходящих явлений, понимать их взаимосвязь, изучать мир системно, вырабатывать в себе любознательность, инженерный стиль мышления, умение выходить из критических ситуаций, вырабатывают навык командной работы и осваивают основы менеджмента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которые, в свою очередь, обеспечивают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координально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новый уровень развития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1" animBg="1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3363</TotalTime>
  <Words>3618</Words>
  <Application>Microsoft Office PowerPoint</Application>
  <PresentationFormat>Экран (4:3)</PresentationFormat>
  <Paragraphs>470</Paragraphs>
  <Slides>46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SimSun</vt:lpstr>
      <vt:lpstr>Arial</vt:lpstr>
      <vt:lpstr>Calibri</vt:lpstr>
      <vt:lpstr>Georgia</vt:lpstr>
      <vt:lpstr>Mangal</vt:lpstr>
      <vt:lpstr>Times New Roman</vt:lpstr>
      <vt:lpstr>Wingdings</vt:lpstr>
      <vt:lpstr>Тема Office</vt:lpstr>
      <vt:lpstr>Презентация PowerPoint</vt:lpstr>
      <vt:lpstr>Актуальность проекта  (проблематика)</vt:lpstr>
      <vt:lpstr>Актуальность проекта  (проблематика)</vt:lpstr>
      <vt:lpstr>Презентация PowerPoint</vt:lpstr>
      <vt:lpstr>1. Образование – консервативная область и любые изменения           проходят очень медленно.  2. На сегодняшний день стало больше возможностей  в плане      выбора и покупки конструкторов,  в плане методик, в плане      подготовки кадров.  3. Определенную роль в играет и возникающий запрос со      стороны родителей. 4. В некоторых регионах есть «давление» сверху, когда органы      управления образованием рекомендуют детским садам      вводить занятия робототехникой.</vt:lpstr>
      <vt:lpstr>Ключевая проблема</vt:lpstr>
      <vt:lpstr>Ключевая проблема</vt:lpstr>
      <vt:lpstr>Ключевая проблема</vt:lpstr>
      <vt:lpstr>Презентация PowerPoint</vt:lpstr>
      <vt:lpstr>Нормативно-правовые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426</cp:revision>
  <cp:lastPrinted>2016-06-16T10:27:09Z</cp:lastPrinted>
  <dcterms:created xsi:type="dcterms:W3CDTF">2015-05-19T11:11:45Z</dcterms:created>
  <dcterms:modified xsi:type="dcterms:W3CDTF">2018-03-28T10:10:54Z</dcterms:modified>
</cp:coreProperties>
</file>