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324" r:id="rId2"/>
    <p:sldId id="330" r:id="rId3"/>
    <p:sldId id="333" r:id="rId4"/>
    <p:sldId id="335" r:id="rId5"/>
    <p:sldId id="334" r:id="rId6"/>
    <p:sldId id="336" r:id="rId7"/>
    <p:sldId id="337" r:id="rId8"/>
    <p:sldId id="338" r:id="rId9"/>
    <p:sldId id="316" r:id="rId10"/>
    <p:sldId id="339" r:id="rId11"/>
    <p:sldId id="319" r:id="rId12"/>
    <p:sldId id="320" r:id="rId13"/>
    <p:sldId id="341" r:id="rId14"/>
    <p:sldId id="332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F5611"/>
    <a:srgbClr val="FFFF89"/>
    <a:srgbClr val="FFFF7D"/>
    <a:srgbClr val="FFFF65"/>
    <a:srgbClr val="FFFFAB"/>
    <a:srgbClr val="FFFFC1"/>
    <a:srgbClr val="FFFFD9"/>
    <a:srgbClr val="FFFFA3"/>
    <a:srgbClr val="B1D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F879E-2968-40BB-97E6-60E79BCEF039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D8DAB8-A63B-43E5-BF0F-9BA7D6AD2B9C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b="0" i="0" dirty="0" smtClean="0">
              <a:solidFill>
                <a:schemeClr val="bg1"/>
              </a:solidFill>
              <a:latin typeface="Georgia" pitchFamily="18" charset="0"/>
            </a:rPr>
            <a:t>Политика КО в ДОО</a:t>
          </a:r>
          <a:endParaRPr lang="ru-RU" sz="3200" b="0" i="0" dirty="0">
            <a:solidFill>
              <a:schemeClr val="bg1"/>
            </a:solidFill>
            <a:latin typeface="Georgia" pitchFamily="18" charset="0"/>
          </a:endParaRPr>
        </a:p>
      </dgm:t>
    </dgm:pt>
    <dgm:pt modelId="{A83D6EA4-A208-45BB-9841-8E93F7606035}" type="parTrans" cxnId="{6F0B8975-EDF3-40E4-A49F-DCD19718F66E}">
      <dgm:prSet/>
      <dgm:spPr/>
      <dgm:t>
        <a:bodyPr/>
        <a:lstStyle/>
        <a:p>
          <a:endParaRPr lang="ru-RU"/>
        </a:p>
      </dgm:t>
    </dgm:pt>
    <dgm:pt modelId="{0F2213B2-B5F1-4933-8B84-78034DEF592F}" type="sibTrans" cxnId="{6F0B8975-EDF3-40E4-A49F-DCD19718F66E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496E9B4E-E428-4813-8976-487EDCBB2FA5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000" dirty="0" smtClean="0">
              <a:latin typeface="Georgia" pitchFamily="18" charset="0"/>
            </a:rPr>
            <a:t>Общая концепция КО</a:t>
          </a:r>
          <a:endParaRPr lang="ru-RU" sz="3000" dirty="0">
            <a:latin typeface="Georgia" pitchFamily="18" charset="0"/>
          </a:endParaRPr>
        </a:p>
      </dgm:t>
    </dgm:pt>
    <dgm:pt modelId="{5399DCEA-8706-4473-96E6-1D62F5AE7AC3}" type="parTrans" cxnId="{CB2BB5E0-A234-4023-88F7-13A4F47F10C3}">
      <dgm:prSet/>
      <dgm:spPr/>
      <dgm:t>
        <a:bodyPr/>
        <a:lstStyle/>
        <a:p>
          <a:endParaRPr lang="ru-RU"/>
        </a:p>
      </dgm:t>
    </dgm:pt>
    <dgm:pt modelId="{5608C7DF-5479-4187-940D-D39238418F28}" type="sibTrans" cxnId="{CB2BB5E0-A234-4023-88F7-13A4F47F10C3}">
      <dgm:prSet/>
      <dgm:spPr/>
      <dgm:t>
        <a:bodyPr/>
        <a:lstStyle/>
        <a:p>
          <a:endParaRPr lang="ru-RU"/>
        </a:p>
      </dgm:t>
    </dgm:pt>
    <dgm:pt modelId="{3F79D962-AD33-4C05-8203-6B4616CCFDAF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ВСОКО</a:t>
          </a:r>
          <a:endParaRPr lang="ru-RU" sz="3200" dirty="0">
            <a:latin typeface="Georgia" pitchFamily="18" charset="0"/>
          </a:endParaRPr>
        </a:p>
      </dgm:t>
    </dgm:pt>
    <dgm:pt modelId="{F4DEBCE5-44B0-4660-8DF5-1A9135CFA8B2}" type="parTrans" cxnId="{024B4245-1200-4751-947B-6694280A962A}">
      <dgm:prSet/>
      <dgm:spPr/>
      <dgm:t>
        <a:bodyPr/>
        <a:lstStyle/>
        <a:p>
          <a:endParaRPr lang="ru-RU"/>
        </a:p>
      </dgm:t>
    </dgm:pt>
    <dgm:pt modelId="{49A0DA16-1534-4685-9402-FE63A9162058}" type="sibTrans" cxnId="{024B4245-1200-4751-947B-6694280A962A}">
      <dgm:prSet/>
      <dgm:spPr/>
      <dgm:t>
        <a:bodyPr/>
        <a:lstStyle/>
        <a:p>
          <a:endParaRPr lang="ru-RU"/>
        </a:p>
      </dgm:t>
    </dgm:pt>
    <dgm:pt modelId="{7F89C9C9-5085-4B44-BA39-2E9180B11A70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Принципы ВМКО</a:t>
          </a:r>
          <a:endParaRPr lang="ru-RU" sz="3200" dirty="0">
            <a:latin typeface="Georgia" pitchFamily="18" charset="0"/>
          </a:endParaRPr>
        </a:p>
      </dgm:t>
    </dgm:pt>
    <dgm:pt modelId="{33790E1A-B6FF-4BDC-9C2E-1C54DCF97E34}" type="parTrans" cxnId="{16FA0A0D-72F4-43BB-9A49-8DA51E868228}">
      <dgm:prSet/>
      <dgm:spPr/>
      <dgm:t>
        <a:bodyPr/>
        <a:lstStyle/>
        <a:p>
          <a:endParaRPr lang="ru-RU"/>
        </a:p>
      </dgm:t>
    </dgm:pt>
    <dgm:pt modelId="{BEEB4523-34B0-4D87-B962-A8F3A4A3EC4A}" type="sibTrans" cxnId="{16FA0A0D-72F4-43BB-9A49-8DA51E868228}">
      <dgm:prSet/>
      <dgm:spPr/>
      <dgm:t>
        <a:bodyPr/>
        <a:lstStyle/>
        <a:p>
          <a:endParaRPr lang="ru-RU"/>
        </a:p>
      </dgm:t>
    </dgm:pt>
    <dgm:pt modelId="{33271565-568A-472D-9AAE-FE998B16206E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3200" dirty="0" smtClean="0">
              <a:latin typeface="Georgia" pitchFamily="18" charset="0"/>
            </a:rPr>
            <a:t>Модель ВКМО</a:t>
          </a:r>
          <a:endParaRPr lang="ru-RU" sz="3200" dirty="0">
            <a:latin typeface="Georgia" pitchFamily="18" charset="0"/>
          </a:endParaRPr>
        </a:p>
      </dgm:t>
    </dgm:pt>
    <dgm:pt modelId="{14C573C7-EADD-429F-A303-F4E6299A08EE}" type="parTrans" cxnId="{BD59711E-8AFE-45D1-A646-D81EE0527495}">
      <dgm:prSet/>
      <dgm:spPr/>
      <dgm:t>
        <a:bodyPr/>
        <a:lstStyle/>
        <a:p>
          <a:endParaRPr lang="ru-RU"/>
        </a:p>
      </dgm:t>
    </dgm:pt>
    <dgm:pt modelId="{2908613C-FD70-44D0-A5D8-2B8CE5C708DA}" type="sibTrans" cxnId="{BD59711E-8AFE-45D1-A646-D81EE0527495}">
      <dgm:prSet/>
      <dgm:spPr/>
      <dgm:t>
        <a:bodyPr/>
        <a:lstStyle/>
        <a:p>
          <a:endParaRPr lang="ru-RU"/>
        </a:p>
      </dgm:t>
    </dgm:pt>
    <dgm:pt modelId="{D9BCFEFC-F0A4-4580-B9F8-0A555E894EC9}" type="pres">
      <dgm:prSet presAssocID="{BC1F879E-2968-40BB-97E6-60E79BCEF0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390C1-0345-4522-806E-EC8859294E0F}" type="pres">
      <dgm:prSet presAssocID="{BC1F879E-2968-40BB-97E6-60E79BCEF039}" presName="cycle" presStyleCnt="0"/>
      <dgm:spPr/>
    </dgm:pt>
    <dgm:pt modelId="{17507373-6FD4-4B5A-B1AA-8BEECB5FEFF6}" type="pres">
      <dgm:prSet presAssocID="{F9D8DAB8-A63B-43E5-BF0F-9BA7D6AD2B9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D20DB-3FDB-4977-A3FF-31BFBA59152D}" type="pres">
      <dgm:prSet presAssocID="{0F2213B2-B5F1-4933-8B84-78034DEF592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967EE54-77DE-4D4A-B35D-567FF8804DAE}" type="pres">
      <dgm:prSet presAssocID="{496E9B4E-E428-4813-8976-487EDCBB2FA5}" presName="nodeFollowingNodes" presStyleLbl="node1" presStyleIdx="1" presStyleCnt="5" custScaleX="11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7FE32-411A-4033-9C98-A368B98182C6}" type="pres">
      <dgm:prSet presAssocID="{3F79D962-AD33-4C05-8203-6B4616CCFDAF}" presName="nodeFollowingNodes" presStyleLbl="node1" presStyleIdx="2" presStyleCnt="5" custRadScaleRad="104205" custRadScaleInc="-4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79606-9D73-4537-B3A5-283D464027A0}" type="pres">
      <dgm:prSet presAssocID="{7F89C9C9-5085-4B44-BA39-2E9180B11A70}" presName="nodeFollowingNodes" presStyleLbl="node1" presStyleIdx="3" presStyleCnt="5" custRadScaleRad="104581" custRadScaleInc="4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27BD-2FE8-433D-AD82-6DF8EF1B4384}" type="pres">
      <dgm:prSet presAssocID="{33271565-568A-472D-9AAE-FE998B16206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A0A0D-72F4-43BB-9A49-8DA51E868228}" srcId="{BC1F879E-2968-40BB-97E6-60E79BCEF039}" destId="{7F89C9C9-5085-4B44-BA39-2E9180B11A70}" srcOrd="3" destOrd="0" parTransId="{33790E1A-B6FF-4BDC-9C2E-1C54DCF97E34}" sibTransId="{BEEB4523-34B0-4D87-B962-A8F3A4A3EC4A}"/>
    <dgm:cxn modelId="{CB2BB5E0-A234-4023-88F7-13A4F47F10C3}" srcId="{BC1F879E-2968-40BB-97E6-60E79BCEF039}" destId="{496E9B4E-E428-4813-8976-487EDCBB2FA5}" srcOrd="1" destOrd="0" parTransId="{5399DCEA-8706-4473-96E6-1D62F5AE7AC3}" sibTransId="{5608C7DF-5479-4187-940D-D39238418F28}"/>
    <dgm:cxn modelId="{024B4245-1200-4751-947B-6694280A962A}" srcId="{BC1F879E-2968-40BB-97E6-60E79BCEF039}" destId="{3F79D962-AD33-4C05-8203-6B4616CCFDAF}" srcOrd="2" destOrd="0" parTransId="{F4DEBCE5-44B0-4660-8DF5-1A9135CFA8B2}" sibTransId="{49A0DA16-1534-4685-9402-FE63A9162058}"/>
    <dgm:cxn modelId="{A2983A28-5C39-4462-8285-0AF128DB5710}" type="presOf" srcId="{496E9B4E-E428-4813-8976-487EDCBB2FA5}" destId="{2967EE54-77DE-4D4A-B35D-567FF8804DAE}" srcOrd="0" destOrd="0" presId="urn:microsoft.com/office/officeart/2005/8/layout/cycle3"/>
    <dgm:cxn modelId="{4DAFEBB5-84E3-4F14-9CB7-A5998E6A9651}" type="presOf" srcId="{0F2213B2-B5F1-4933-8B84-78034DEF592F}" destId="{AB4D20DB-3FDB-4977-A3FF-31BFBA59152D}" srcOrd="0" destOrd="0" presId="urn:microsoft.com/office/officeart/2005/8/layout/cycle3"/>
    <dgm:cxn modelId="{ACC3EEB6-A4FC-46B9-81AA-782A9A777AEC}" type="presOf" srcId="{7F89C9C9-5085-4B44-BA39-2E9180B11A70}" destId="{E5379606-9D73-4537-B3A5-283D464027A0}" srcOrd="0" destOrd="0" presId="urn:microsoft.com/office/officeart/2005/8/layout/cycle3"/>
    <dgm:cxn modelId="{E0CEF7EE-6CE8-46CA-94F8-2640819616B0}" type="presOf" srcId="{F9D8DAB8-A63B-43E5-BF0F-9BA7D6AD2B9C}" destId="{17507373-6FD4-4B5A-B1AA-8BEECB5FEFF6}" srcOrd="0" destOrd="0" presId="urn:microsoft.com/office/officeart/2005/8/layout/cycle3"/>
    <dgm:cxn modelId="{BD59711E-8AFE-45D1-A646-D81EE0527495}" srcId="{BC1F879E-2968-40BB-97E6-60E79BCEF039}" destId="{33271565-568A-472D-9AAE-FE998B16206E}" srcOrd="4" destOrd="0" parTransId="{14C573C7-EADD-429F-A303-F4E6299A08EE}" sibTransId="{2908613C-FD70-44D0-A5D8-2B8CE5C708DA}"/>
    <dgm:cxn modelId="{4B583C8C-43B1-429E-84AE-AEB8DEAF5153}" type="presOf" srcId="{BC1F879E-2968-40BB-97E6-60E79BCEF039}" destId="{D9BCFEFC-F0A4-4580-B9F8-0A555E894EC9}" srcOrd="0" destOrd="0" presId="urn:microsoft.com/office/officeart/2005/8/layout/cycle3"/>
    <dgm:cxn modelId="{6F0B8975-EDF3-40E4-A49F-DCD19718F66E}" srcId="{BC1F879E-2968-40BB-97E6-60E79BCEF039}" destId="{F9D8DAB8-A63B-43E5-BF0F-9BA7D6AD2B9C}" srcOrd="0" destOrd="0" parTransId="{A83D6EA4-A208-45BB-9841-8E93F7606035}" sibTransId="{0F2213B2-B5F1-4933-8B84-78034DEF592F}"/>
    <dgm:cxn modelId="{57801482-8438-4D46-8E19-F2C9102F396F}" type="presOf" srcId="{33271565-568A-472D-9AAE-FE998B16206E}" destId="{ABA627BD-2FE8-433D-AD82-6DF8EF1B4384}" srcOrd="0" destOrd="0" presId="urn:microsoft.com/office/officeart/2005/8/layout/cycle3"/>
    <dgm:cxn modelId="{F03199AE-F55F-4FD0-8AF1-CC5B50C181C9}" type="presOf" srcId="{3F79D962-AD33-4C05-8203-6B4616CCFDAF}" destId="{5BC7FE32-411A-4033-9C98-A368B98182C6}" srcOrd="0" destOrd="0" presId="urn:microsoft.com/office/officeart/2005/8/layout/cycle3"/>
    <dgm:cxn modelId="{3D60D15A-1401-4048-8FED-3E6AC5C9C147}" type="presParOf" srcId="{D9BCFEFC-F0A4-4580-B9F8-0A555E894EC9}" destId="{7A1390C1-0345-4522-806E-EC8859294E0F}" srcOrd="0" destOrd="0" presId="urn:microsoft.com/office/officeart/2005/8/layout/cycle3"/>
    <dgm:cxn modelId="{C4B13CF0-2BB6-468F-997B-8D402F0DEBCA}" type="presParOf" srcId="{7A1390C1-0345-4522-806E-EC8859294E0F}" destId="{17507373-6FD4-4B5A-B1AA-8BEECB5FEFF6}" srcOrd="0" destOrd="0" presId="urn:microsoft.com/office/officeart/2005/8/layout/cycle3"/>
    <dgm:cxn modelId="{C6B74C2D-BA1D-4407-A48E-DC6E5E1D16CB}" type="presParOf" srcId="{7A1390C1-0345-4522-806E-EC8859294E0F}" destId="{AB4D20DB-3FDB-4977-A3FF-31BFBA59152D}" srcOrd="1" destOrd="0" presId="urn:microsoft.com/office/officeart/2005/8/layout/cycle3"/>
    <dgm:cxn modelId="{8DB1296D-11F3-4E7B-A2E3-1E3E1FEB3C8D}" type="presParOf" srcId="{7A1390C1-0345-4522-806E-EC8859294E0F}" destId="{2967EE54-77DE-4D4A-B35D-567FF8804DAE}" srcOrd="2" destOrd="0" presId="urn:microsoft.com/office/officeart/2005/8/layout/cycle3"/>
    <dgm:cxn modelId="{732FDC74-1CFA-44A2-8A49-EFFA8A2BDC10}" type="presParOf" srcId="{7A1390C1-0345-4522-806E-EC8859294E0F}" destId="{5BC7FE32-411A-4033-9C98-A368B98182C6}" srcOrd="3" destOrd="0" presId="urn:microsoft.com/office/officeart/2005/8/layout/cycle3"/>
    <dgm:cxn modelId="{B039B0C3-1E78-4B9C-ABDD-003DC8E9B6D8}" type="presParOf" srcId="{7A1390C1-0345-4522-806E-EC8859294E0F}" destId="{E5379606-9D73-4537-B3A5-283D464027A0}" srcOrd="4" destOrd="0" presId="urn:microsoft.com/office/officeart/2005/8/layout/cycle3"/>
    <dgm:cxn modelId="{CDBB24B1-392B-406F-8707-37DF743CD598}" type="presParOf" srcId="{7A1390C1-0345-4522-806E-EC8859294E0F}" destId="{ABA627BD-2FE8-433D-AD82-6DF8EF1B438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D20DB-3FDB-4977-A3FF-31BFBA59152D}">
      <dsp:nvSpPr>
        <dsp:cNvPr id="0" name=""/>
        <dsp:cNvSpPr/>
      </dsp:nvSpPr>
      <dsp:spPr>
        <a:xfrm>
          <a:off x="1302402" y="-34033"/>
          <a:ext cx="5576688" cy="5576688"/>
        </a:xfrm>
        <a:prstGeom prst="circularArrow">
          <a:avLst>
            <a:gd name="adj1" fmla="val 5544"/>
            <a:gd name="adj2" fmla="val 330680"/>
            <a:gd name="adj3" fmla="val 13766003"/>
            <a:gd name="adj4" fmla="val 1739200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7373-6FD4-4B5A-B1AA-8BEECB5FEFF6}">
      <dsp:nvSpPr>
        <dsp:cNvPr id="0" name=""/>
        <dsp:cNvSpPr/>
      </dsp:nvSpPr>
      <dsp:spPr>
        <a:xfrm>
          <a:off x="2779483" y="1651"/>
          <a:ext cx="2622525" cy="13112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chemeClr val="bg1"/>
              </a:solidFill>
              <a:latin typeface="Georgia" pitchFamily="18" charset="0"/>
            </a:rPr>
            <a:t>Политика КО в ДОО</a:t>
          </a:r>
          <a:endParaRPr lang="ru-RU" sz="3200" b="0" i="0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2843494" y="65662"/>
        <a:ext cx="2494503" cy="1183240"/>
      </dsp:txXfrm>
    </dsp:sp>
    <dsp:sp modelId="{2967EE54-77DE-4D4A-B35D-567FF8804DAE}">
      <dsp:nvSpPr>
        <dsp:cNvPr id="0" name=""/>
        <dsp:cNvSpPr/>
      </dsp:nvSpPr>
      <dsp:spPr>
        <a:xfrm>
          <a:off x="4869774" y="1644891"/>
          <a:ext cx="2965394" cy="13112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Georgia" pitchFamily="18" charset="0"/>
            </a:rPr>
            <a:t>Общая концепция КО</a:t>
          </a:r>
          <a:endParaRPr lang="ru-RU" sz="3000" kern="1200" dirty="0">
            <a:latin typeface="Georgia" pitchFamily="18" charset="0"/>
          </a:endParaRPr>
        </a:p>
      </dsp:txBody>
      <dsp:txXfrm>
        <a:off x="4933785" y="1708902"/>
        <a:ext cx="2837372" cy="1183240"/>
      </dsp:txXfrm>
    </dsp:sp>
    <dsp:sp modelId="{5BC7FE32-411A-4033-9C98-A368B98182C6}">
      <dsp:nvSpPr>
        <dsp:cNvPr id="0" name=""/>
        <dsp:cNvSpPr/>
      </dsp:nvSpPr>
      <dsp:spPr>
        <a:xfrm>
          <a:off x="4320489" y="4305361"/>
          <a:ext cx="2622525" cy="13112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ВСОКО</a:t>
          </a:r>
          <a:endParaRPr lang="ru-RU" sz="3200" kern="1200" dirty="0">
            <a:latin typeface="Georgia" pitchFamily="18" charset="0"/>
          </a:endParaRPr>
        </a:p>
      </dsp:txBody>
      <dsp:txXfrm>
        <a:off x="4384500" y="4369372"/>
        <a:ext cx="2494503" cy="1183240"/>
      </dsp:txXfrm>
    </dsp:sp>
    <dsp:sp modelId="{E5379606-9D73-4537-B3A5-283D464027A0}">
      <dsp:nvSpPr>
        <dsp:cNvPr id="0" name=""/>
        <dsp:cNvSpPr/>
      </dsp:nvSpPr>
      <dsp:spPr>
        <a:xfrm>
          <a:off x="1224142" y="4305361"/>
          <a:ext cx="2622525" cy="13112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Принципы ВМКО</a:t>
          </a:r>
          <a:endParaRPr lang="ru-RU" sz="3200" kern="1200" dirty="0">
            <a:latin typeface="Georgia" pitchFamily="18" charset="0"/>
          </a:endParaRPr>
        </a:p>
      </dsp:txBody>
      <dsp:txXfrm>
        <a:off x="1288153" y="4369372"/>
        <a:ext cx="2494503" cy="1183240"/>
      </dsp:txXfrm>
    </dsp:sp>
    <dsp:sp modelId="{ABA627BD-2FE8-433D-AD82-6DF8EF1B4384}">
      <dsp:nvSpPr>
        <dsp:cNvPr id="0" name=""/>
        <dsp:cNvSpPr/>
      </dsp:nvSpPr>
      <dsp:spPr>
        <a:xfrm>
          <a:off x="517758" y="1644891"/>
          <a:ext cx="2622525" cy="13112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Модель ВКМО</a:t>
          </a:r>
          <a:endParaRPr lang="ru-RU" sz="3200" kern="1200" dirty="0">
            <a:latin typeface="Georgia" pitchFamily="18" charset="0"/>
          </a:endParaRPr>
        </a:p>
      </dsp:txBody>
      <dsp:txXfrm>
        <a:off x="581769" y="1708902"/>
        <a:ext cx="2494503" cy="118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62F18E7-87DA-46E5-B4B6-4CA49E24C8D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9786F9B-30D7-4089-B2F7-968316953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93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35BEB67-BF6E-4475-9BF7-4ABC3C4FDD5E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DEE436-B1CA-4558-ACE8-B13CE514F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61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3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813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Городской Центр развития образования города Ярославля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794106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«Постоянное улучшение деятельности организации в целом </a:t>
            </a:r>
            <a:b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следует рассматривать как ее неизменную цель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r>
              <a:rPr lang="ru-RU" sz="1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( </a:t>
            </a:r>
            <a:r>
              <a:rPr lang="en-US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ISO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 9000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r>
              <a:rPr lang="ru-RU" sz="1600" b="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199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00" dirty="0" smtClean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0099"/>
                </a:solidFill>
                <a:latin typeface="Georgia" pitchFamily="18" charset="0"/>
              </a:rPr>
              <a:t>Политика руководителя дошкольного образовательного учреждения в контексте обеспечения качества дошкольного образования: внутрифирменный мониторинг качества образования</a:t>
            </a:r>
            <a:r>
              <a:rPr lang="ru-RU" sz="3600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348103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010025" algn="l"/>
              </a:tabLst>
            </a:pPr>
            <a:r>
              <a:rPr lang="ru-RU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Прокуророва С.Е., заведующий </a:t>
            </a:r>
            <a:endParaRPr lang="ru-RU" kern="100" dirty="0" smtClean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  <a:tabLst>
                <a:tab pos="4010025" algn="l"/>
              </a:tabLst>
            </a:pPr>
            <a:r>
              <a:rPr lang="ru-RU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МДОУ </a:t>
            </a:r>
            <a:r>
              <a:rPr lang="ru-RU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«Детский сад № 93»</a:t>
            </a:r>
            <a:endParaRPr lang="ru-RU" sz="1100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9092" y="6163985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Ярославль, 2017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8497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Стратегическая цель Политики качества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обеспечение модернизации системы управления ДОУ через создание системы внутрифирменного мониторинга качества в дошкольной 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Тактическая цель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основных структурных компонентов системы внутрифирменного мониторинга качества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процедур и руководящих принципов управления качеством образования и его оценки, а также обсуждение возможных решений проблемы повышения качества предоставляемых учреждением образовательных 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ВМКО: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внедрять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эффективные управленческие технологии организации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жизнедеятельности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ДОО, ведущие к повышению качества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модернизации системы управления ДОО, направленной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структуру, содержание внутрифирменного мониторинга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качества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совершенствовать систему мониторинга качества образования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ДОО;</a:t>
            </a:r>
          </a:p>
          <a:p>
            <a:pPr marL="2160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повышения профессиональной компетентности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16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педагогов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контексте обеспечения качества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Принципы создания ВМКО</a:t>
            </a:r>
          </a:p>
        </p:txBody>
      </p:sp>
      <p:pic>
        <p:nvPicPr>
          <p:cNvPr id="1026" name="Picture 2" descr="C:\Users\user\Desktop\ат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9"/>
          <a:stretch/>
        </p:blipFill>
        <p:spPr bwMode="auto">
          <a:xfrm>
            <a:off x="3275856" y="1988840"/>
            <a:ext cx="2538772" cy="24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700808"/>
            <a:ext cx="2651527" cy="1631216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Отношения с социальными партнерами (конструктивное сотрудничество)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908720"/>
            <a:ext cx="2651527" cy="707886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Ориентация на потребителя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501008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Лидерство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руководства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573016"/>
            <a:ext cx="2808312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Принятие решений, основанное на фактах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700808"/>
            <a:ext cx="2846784" cy="1477328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Вовлеченность работников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Вовлечение персонала – главная составляющая успеха компании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725144"/>
            <a:ext cx="304116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Постоянное улучшение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725144"/>
            <a:ext cx="265152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Процессный подход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445224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Системный подход к менеджменту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Модель ВМКО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19" y="404664"/>
          <a:ext cx="871296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АДМИНИСТРАТИВНЫЕ ПРОЦЕССЫ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Стратегическое планирование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 стороны руководства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персонала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маркетингом образовательных услуг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21" y="5425440"/>
          <a:ext cx="864096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3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237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информационно-методическим обеспечением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инновационной и научно-методической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инфраструктурой и безопасностью жизнедеятельности</a:t>
                      </a:r>
                    </a:p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(ресурсы)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финансово-экономической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51520" y="1628800"/>
          <a:ext cx="864096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363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ПРОЦЕДУРЫ СМК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документацией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(информацией)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Управлениедеятель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(план)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аудиты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 (программа) )мод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Предупреждаю-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83513"/>
              </p:ext>
            </p:extLst>
          </p:nvPr>
        </p:nvGraphicFramePr>
        <p:xfrm>
          <a:off x="251520" y="2780928"/>
          <a:ext cx="864096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1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ОСНОВНЫЕ ПРОЦЕССЫ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потребителей: воспитанников, родителей,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Организация и мониторинг деятельности по реализации требований Закона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образовании РФ»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Организация образовательной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Организация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по присмотру и уходу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Дополнительные образовательные услуги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Оздоровительная профилактическая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Психолого-педагогическое сопровождение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Коррекционная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требований потребителей: воспитанников, родителей,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2843808" y="1412776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411760" y="2564904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907704" y="5157192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467544" y="620688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altana.com/files/wallpapers-5/Floral-Powerpoint-Wallpaper-18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62646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Продолжайте идти к цели - успех часто ждет Вас за ближайшим поворотом.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Но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только тех, кто не свернул с пути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Марк Виктор </a:t>
            </a:r>
            <a:r>
              <a:rPr lang="ru-RU" sz="1600" b="1" i="1" dirty="0" err="1">
                <a:solidFill>
                  <a:srgbClr val="002060"/>
                </a:solidFill>
                <a:latin typeface="Georgia" pitchFamily="18" charset="0"/>
              </a:rPr>
              <a:t>Хансен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b="1" dirty="0">
                <a:solidFill>
                  <a:srgbClr val="00A249"/>
                </a:solidFill>
                <a:latin typeface="Georgia" pitchFamily="18" charset="0"/>
              </a:rPr>
              <a:t>Будущее рождается сегодня. </a:t>
            </a:r>
            <a:endParaRPr lang="ru-RU" sz="2400" b="1" dirty="0" smtClean="0">
              <a:solidFill>
                <a:srgbClr val="00A249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A249"/>
                </a:solidFill>
                <a:latin typeface="Georgia" pitchFamily="18" charset="0"/>
              </a:rPr>
              <a:t>Движение </a:t>
            </a:r>
            <a:r>
              <a:rPr lang="ru-RU" sz="2400" b="1" dirty="0">
                <a:solidFill>
                  <a:srgbClr val="00A249"/>
                </a:solidFill>
                <a:latin typeface="Georgia" pitchFamily="18" charset="0"/>
              </a:rPr>
              <a:t>в будущее зависит </a:t>
            </a:r>
            <a:endParaRPr lang="ru-RU" sz="2400" b="1" dirty="0" smtClean="0">
              <a:solidFill>
                <a:srgbClr val="00A249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A249"/>
                </a:solidFill>
                <a:latin typeface="Georgia" pitchFamily="18" charset="0"/>
              </a:rPr>
              <a:t>от </a:t>
            </a:r>
            <a:r>
              <a:rPr lang="ru-RU" sz="2400" b="1" dirty="0">
                <a:solidFill>
                  <a:srgbClr val="00A249"/>
                </a:solidFill>
                <a:latin typeface="Georgia" pitchFamily="18" charset="0"/>
              </a:rPr>
              <a:t>его видения и понимания</a:t>
            </a:r>
            <a:r>
              <a:rPr lang="ru-RU" sz="2400" b="1" dirty="0" smtClean="0">
                <a:solidFill>
                  <a:srgbClr val="00A249"/>
                </a:solidFill>
                <a:latin typeface="Georgia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EF5611"/>
                </a:solidFill>
                <a:latin typeface="Georgia" pitchFamily="18" charset="0"/>
              </a:rPr>
              <a:t>     </a:t>
            </a:r>
            <a:r>
              <a:rPr lang="ru-RU" sz="3600" b="1" dirty="0" smtClean="0">
                <a:solidFill>
                  <a:srgbClr val="EF5611"/>
                </a:solidFill>
                <a:latin typeface="Georgia" pitchFamily="18" charset="0"/>
              </a:rPr>
              <a:t>Спасибо за внимание!</a:t>
            </a:r>
            <a:endParaRPr lang="ru-RU" sz="3200" b="1" dirty="0">
              <a:solidFill>
                <a:srgbClr val="EF5611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3068960"/>
            <a:ext cx="8820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Бюджетный кодекс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применительно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сфере образования – стандарт качества предоставления услуги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независимой системы оценки качества работы организаций,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оказывающих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социальные услуги, включая образовательные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2000-е годы 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концепция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Общероссийской системы оценки качества образования (ОСОКО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проекты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созданию региональных систем оценки качества образования (РСОКО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оценка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образования ЭКЕРС (оценка развивающей предметно-пространственной среды, условий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60648"/>
            <a:ext cx="7344816" cy="504056"/>
          </a:xfrm>
          <a:prstGeom prst="rect">
            <a:avLst/>
          </a:prstGeom>
          <a:solidFill>
            <a:srgbClr val="85DFFF"/>
          </a:solidFill>
          <a:ln w="12700">
            <a:solidFill>
              <a:srgbClr val="0066FF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К А Ч Е С Т В О    О Б Р А З О В А Н И Я 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052736"/>
            <a:ext cx="806489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приоритетов в управлении.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Проектирование качества на всех уровнях.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к контролю качества всех участников образовательных отношений.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56992"/>
            <a:ext cx="85689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образования в условиях создания сети образовательных учреждений и организаций, реализующих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создание за счет этого равных стартовых условий для детей при поступлении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школу.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обеспечение поддержки дошкольных учреждений и организаций, предоставляющих образовательные услуги высокого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179512" y="1414982"/>
            <a:ext cx="2736304" cy="1224136"/>
          </a:xfrm>
          <a:prstGeom prst="foldedCorner">
            <a:avLst>
              <a:gd name="adj" fmla="val 30510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образовательных условий, а не на оценка результативности</a:t>
            </a:r>
          </a:p>
          <a:p>
            <a:pPr algn="ctr"/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131840" y="1414982"/>
            <a:ext cx="2736304" cy="1224136"/>
          </a:xfrm>
          <a:prstGeom prst="foldedCorner">
            <a:avLst>
              <a:gd name="adj" fmla="val 3051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образовательных условий, а не формы </a:t>
            </a:r>
          </a:p>
          <a:p>
            <a:pPr algn="ctr"/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6049919" y="1433266"/>
            <a:ext cx="2880320" cy="1224136"/>
          </a:xfrm>
          <a:prstGeom prst="foldedCorner">
            <a:avLst>
              <a:gd name="adj" fmla="val 3051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оценки качества – «ревизор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не институт развития ДО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32656"/>
            <a:ext cx="6633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оценки качества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852936"/>
            <a:ext cx="713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системы оценки качества образования ДО: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15719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Э.Деминг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: «Основное условие обеспечения качества – среда».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96%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всех проблем в любой организации обусловлены   неправильной системой управления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только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- ошибками исполнителей.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Хорда 3"/>
          <p:cNvSpPr/>
          <p:nvPr/>
        </p:nvSpPr>
        <p:spPr>
          <a:xfrm>
            <a:off x="2843808" y="188640"/>
            <a:ext cx="3384376" cy="2088232"/>
          </a:xfrm>
          <a:prstGeom prst="chord">
            <a:avLst>
              <a:gd name="adj1" fmla="val 5288153"/>
              <a:gd name="adj2" fmla="val 16200000"/>
            </a:avLst>
          </a:prstGeom>
          <a:solidFill>
            <a:srgbClr val="FFFF97"/>
          </a:soli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0" rIns="0" bIns="0" rtlCol="0" anchor="ctr"/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Хорда 4"/>
          <p:cNvSpPr/>
          <p:nvPr/>
        </p:nvSpPr>
        <p:spPr>
          <a:xfrm rot="10800000">
            <a:off x="2843808" y="188640"/>
            <a:ext cx="3456384" cy="2088232"/>
          </a:xfrm>
          <a:prstGeom prst="chord">
            <a:avLst>
              <a:gd name="adj1" fmla="val 5288153"/>
              <a:gd name="adj2" fmla="val 16200000"/>
            </a:avLst>
          </a:prstGeom>
          <a:solidFill>
            <a:srgbClr val="FFBDB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92000" rtlCol="0" anchor="ctr" anchorCtr="0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качеством  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2564904"/>
            <a:ext cx="90364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 –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намерения и направления деятельности организации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области качества, официально сформулированные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руководством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Политики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соответствия образовательной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требованиям и ожиданиям 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образовании в РФ»;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форм, методов и средств организации всех направлений деятельности ДОО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установление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долгосрочных партнерских отношений с учреждениями дополнительного образования, медицинскими учреждениями общественными организациями, спонсорами;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имиджа ДОУ, обеспечивающего конкурентные преимущества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43808" y="188640"/>
            <a:ext cx="3456384" cy="2088232"/>
          </a:xfrm>
          <a:prstGeom prst="ellipse">
            <a:avLst/>
          </a:prstGeom>
          <a:solidFill>
            <a:srgbClr val="A9C1D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качеством образования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Услуга </a:t>
            </a:r>
            <a:r>
              <a:rPr lang="ru-RU" i="1" dirty="0">
                <a:latin typeface="Georgia" pitchFamily="18" charset="0"/>
              </a:rPr>
              <a:t>-</a:t>
            </a:r>
            <a:r>
              <a:rPr lang="ru-RU" dirty="0">
                <a:latin typeface="Georgia" pitchFamily="18" charset="0"/>
              </a:rPr>
              <a:t> это результат непосредственного взаимодействия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исполнителя </a:t>
            </a:r>
            <a:r>
              <a:rPr lang="ru-RU" dirty="0">
                <a:latin typeface="Georgia" pitchFamily="18" charset="0"/>
              </a:rPr>
              <a:t>и потребителя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и </a:t>
            </a:r>
            <a:r>
              <a:rPr lang="ru-RU" dirty="0">
                <a:latin typeface="Georgia" pitchFamily="18" charset="0"/>
              </a:rPr>
              <a:t>деятельности исполнителя по удовлетворению </a:t>
            </a:r>
            <a:r>
              <a:rPr lang="ru-RU" dirty="0" smtClean="0">
                <a:latin typeface="Georgia" pitchFamily="18" charset="0"/>
              </a:rPr>
              <a:t> запросов потребителя.                                  </a:t>
            </a:r>
          </a:p>
        </p:txBody>
      </p:sp>
      <p:pic>
        <p:nvPicPr>
          <p:cNvPr id="52226" name="Picture 2" descr="http://xn--80adhtuuh0g.xn--p1ai/wp-content/uploads/2016/10/6de24fcde459c703d4e57133aa5a3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259228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2228" name="Picture 4" descr="http://itd2.mycdn.me/image?id=839965201287&amp;t=20&amp;plc=WEB&amp;tkn=*Q7u2e9o9-lKTH4AcxOK6n67wD1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259228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49411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В.И. </a:t>
            </a:r>
            <a:r>
              <a:rPr lang="ru-RU" sz="2400" dirty="0" err="1" smtClean="0">
                <a:solidFill>
                  <a:srgbClr val="002060"/>
                </a:solidFill>
                <a:latin typeface="Georgia" pitchFamily="18" charset="0"/>
              </a:rPr>
              <a:t>Слободчиков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«Качество дошкольного образования –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это качество жизни ребенка.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704856" cy="576064"/>
          </a:xfrm>
          <a:prstGeom prst="rect">
            <a:avLst/>
          </a:prstGeom>
          <a:solidFill>
            <a:srgbClr val="FFFF3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менеджмента качества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96752"/>
            <a:ext cx="5616624" cy="504056"/>
          </a:xfrm>
          <a:prstGeom prst="rect">
            <a:avLst/>
          </a:prstGeom>
          <a:solidFill>
            <a:srgbClr val="69D8F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управленческие блоки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79512" y="620688"/>
            <a:ext cx="360040" cy="1368152"/>
          </a:xfrm>
          <a:prstGeom prst="curvedRightArrow">
            <a:avLst/>
          </a:prstGeom>
          <a:solidFill>
            <a:srgbClr val="FF7575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532440" y="620688"/>
            <a:ext cx="360040" cy="1368152"/>
          </a:xfrm>
          <a:prstGeom prst="curvedLeftArrow">
            <a:avLst/>
          </a:prstGeom>
          <a:solidFill>
            <a:srgbClr val="FF7575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844824"/>
            <a:ext cx="7631513" cy="168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Совершенствование, структурирование нормативно-правовой базы ДОУ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Организация аналитической деятельности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Организация качественного планирования деятельности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Мониторинг качества образования</a:t>
            </a:r>
          </a:p>
          <a:p>
            <a:pPr lvl="0">
              <a:spcAft>
                <a:spcPts val="4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Организация контрольной деятельности (внутрифирменные аудиты).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3717032"/>
            <a:ext cx="3240360" cy="648072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управления качеством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717032"/>
            <a:ext cx="3240360" cy="648072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менеджмента КО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157192"/>
            <a:ext cx="7632848" cy="504056"/>
          </a:xfrm>
          <a:prstGeom prst="rect">
            <a:avLst/>
          </a:prstGeom>
          <a:solidFill>
            <a:srgbClr val="FFFF3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требований по качеству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5661248"/>
            <a:ext cx="4320480" cy="360040"/>
          </a:xfrm>
          <a:prstGeom prst="rect">
            <a:avLst/>
          </a:prstGeom>
          <a:solidFill>
            <a:srgbClr val="FFFF89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ФГОС ДО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6021288"/>
            <a:ext cx="4320480" cy="360040"/>
          </a:xfrm>
          <a:prstGeom prst="rect">
            <a:avLst/>
          </a:prstGeom>
          <a:solidFill>
            <a:srgbClr val="FFFF89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ФЗ «Об образовании в РФ»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6381328"/>
            <a:ext cx="4320480" cy="360040"/>
          </a:xfrm>
          <a:prstGeom prst="rect">
            <a:avLst/>
          </a:prstGeom>
          <a:solidFill>
            <a:srgbClr val="FFFF89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Стандарты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ISO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5400000">
            <a:off x="4860032" y="4653136"/>
            <a:ext cx="648072" cy="216024"/>
          </a:xfrm>
          <a:prstGeom prst="bentConnector3">
            <a:avLst>
              <a:gd name="adj1" fmla="val 50000"/>
            </a:avLst>
          </a:prstGeom>
          <a:ln w="19050">
            <a:solidFill>
              <a:srgbClr val="FF33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3563888" y="4653136"/>
            <a:ext cx="648072" cy="216024"/>
          </a:xfrm>
          <a:prstGeom prst="bentConnector3">
            <a:avLst>
              <a:gd name="adj1" fmla="val 50000"/>
            </a:avLst>
          </a:prstGeom>
          <a:ln w="19050">
            <a:solidFill>
              <a:srgbClr val="FF33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72000" y="3573016"/>
            <a:ext cx="0" cy="1512168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 на достижение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качественного дошкольного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гарантий уровня и качества 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основе единства обязательных требований к условиям реализации основных образовательных программ, их структуре и результатам их освоения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01008"/>
            <a:ext cx="813690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качества образования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(ядро образовательной политики) –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эффективные механизмы управления качеством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всех уровнях внутрифирменной системы менеджмента качества образования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7344816" cy="648072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Уровни управления качеством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дошкольного образования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484784"/>
            <a:ext cx="3384376" cy="720080"/>
          </a:xfrm>
          <a:prstGeom prst="rect">
            <a:avLst/>
          </a:prstGeom>
          <a:solidFill>
            <a:srgbClr val="FF7575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РФ»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564904"/>
            <a:ext cx="4320480" cy="720080"/>
          </a:xfrm>
          <a:prstGeom prst="rect">
            <a:avLst/>
          </a:prstGeom>
          <a:solidFill>
            <a:srgbClr val="F7903B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  Образовательный  Стандарт дошкольного образования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645024"/>
            <a:ext cx="5400600" cy="720080"/>
          </a:xfrm>
          <a:prstGeom prst="rect">
            <a:avLst/>
          </a:prstGeom>
          <a:solidFill>
            <a:srgbClr val="FFFF3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Нормативная  правовая  база, регламентирующая организацию дошкольного образования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653136"/>
            <a:ext cx="6840760" cy="720080"/>
          </a:xfrm>
          <a:prstGeom prst="rect">
            <a:avLst/>
          </a:prstGeom>
          <a:solidFill>
            <a:srgbClr val="69D8FF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Финансово-экономические  регуляторы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661248"/>
            <a:ext cx="7992888" cy="720080"/>
          </a:xfrm>
          <a:prstGeom prst="rect">
            <a:avLst/>
          </a:prstGeom>
          <a:solidFill>
            <a:srgbClr val="B1DC7E"/>
          </a:solidFill>
          <a:ln w="12700">
            <a:solidFill>
              <a:srgbClr val="0066FF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Социально-педагогические, безопасные, комфортные условия пребывания воспитанников в ДОО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59832" y="98072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27784" y="980728"/>
            <a:ext cx="0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95736" y="980728"/>
            <a:ext cx="0" cy="24482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980728"/>
            <a:ext cx="0" cy="3384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15616" y="980728"/>
            <a:ext cx="0" cy="44644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www.playcast.ru/uploads/2015/02/19/1221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31640" y="188640"/>
            <a:ext cx="692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3832" y="980727"/>
            <a:ext cx="4913460" cy="109095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качества в ДОУ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(оптимизация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качеством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дошкольном учреждении)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562651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FFFFAB"/>
          </a:solidFill>
          <a:ln w="9525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(эффективный менеджмент)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2571744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содержания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(эффективная деятельность)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5572140"/>
            <a:ext cx="4572032" cy="642942"/>
          </a:xfrm>
          <a:prstGeom prst="roundRect">
            <a:avLst>
              <a:gd name="adj" fmla="val 16667"/>
            </a:avLst>
          </a:prstGeom>
          <a:solidFill>
            <a:srgbClr val="FA8658"/>
          </a:solidFill>
          <a:ln w="12700"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образовательных услуг</a:t>
            </a: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571876"/>
            <a:ext cx="246041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2962" y="3833485"/>
            <a:ext cx="2393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сотрудники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643306" y="2071678"/>
            <a:ext cx="642942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2" y="2071678"/>
            <a:ext cx="714380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49944" y="3073398"/>
            <a:ext cx="1500198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857488" y="5000636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287174" y="4999842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976</Words>
  <Application>Microsoft Office PowerPoint</Application>
  <PresentationFormat>Экран (4:3)</PresentationFormat>
  <Paragraphs>183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Georgia</vt:lpstr>
      <vt:lpstr>Mangal</vt:lpstr>
      <vt:lpstr>Times New Roman</vt:lpstr>
      <vt:lpstr>Wingdings</vt:lpstr>
      <vt:lpstr>Тема Office</vt:lpstr>
      <vt:lpstr>«Постоянное улучшение деятельности организации в целом  следует рассматривать как ее неизменную цель» ( ISO 9000)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259</cp:revision>
  <cp:lastPrinted>2016-06-16T10:27:09Z</cp:lastPrinted>
  <dcterms:created xsi:type="dcterms:W3CDTF">2015-05-19T11:11:45Z</dcterms:created>
  <dcterms:modified xsi:type="dcterms:W3CDTF">2017-10-24T11:57:03Z</dcterms:modified>
</cp:coreProperties>
</file>