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9"/>
  </p:handoutMasterIdLst>
  <p:sldIdLst>
    <p:sldId id="256" r:id="rId2"/>
    <p:sldId id="313" r:id="rId3"/>
    <p:sldId id="293" r:id="rId4"/>
    <p:sldId id="257" r:id="rId5"/>
    <p:sldId id="314" r:id="rId6"/>
    <p:sldId id="286" r:id="rId7"/>
    <p:sldId id="284" r:id="rId8"/>
    <p:sldId id="279" r:id="rId9"/>
    <p:sldId id="318" r:id="rId10"/>
    <p:sldId id="280" r:id="rId11"/>
    <p:sldId id="305" r:id="rId12"/>
    <p:sldId id="283" r:id="rId13"/>
    <p:sldId id="287" r:id="rId14"/>
    <p:sldId id="294" r:id="rId15"/>
    <p:sldId id="295" r:id="rId16"/>
    <p:sldId id="291" r:id="rId17"/>
    <p:sldId id="32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0B05E-A3F6-4EE2-B742-2D9E1CE399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3BD80-3D38-484C-BD5E-C2843B643D9E}">
      <dgm:prSet phldrT="[Текст]" custT="1"/>
      <dgm:spPr/>
      <dgm:t>
        <a:bodyPr/>
        <a:lstStyle/>
        <a:p>
          <a:r>
            <a:rPr lang="ru-RU" sz="2000" dirty="0" smtClean="0"/>
            <a:t>Словесные</a:t>
          </a:r>
          <a:endParaRPr lang="ru-RU" sz="2000" dirty="0"/>
        </a:p>
      </dgm:t>
    </dgm:pt>
    <dgm:pt modelId="{EAC97918-751C-4056-B7BE-B5515DCD6ECF}" type="parTrans" cxnId="{6260DFC3-FC2D-42A6-953C-E4ED31B27CAF}">
      <dgm:prSet/>
      <dgm:spPr/>
      <dgm:t>
        <a:bodyPr/>
        <a:lstStyle/>
        <a:p>
          <a:endParaRPr lang="ru-RU"/>
        </a:p>
      </dgm:t>
    </dgm:pt>
    <dgm:pt modelId="{B8BCFAAC-1A5B-41EB-B949-3E13F1DE6470}" type="sibTrans" cxnId="{6260DFC3-FC2D-42A6-953C-E4ED31B27CAF}">
      <dgm:prSet/>
      <dgm:spPr/>
      <dgm:t>
        <a:bodyPr/>
        <a:lstStyle/>
        <a:p>
          <a:endParaRPr lang="ru-RU"/>
        </a:p>
      </dgm:t>
    </dgm:pt>
    <dgm:pt modelId="{A6390AE2-6058-4935-BF67-562B82B9792A}">
      <dgm:prSet phldrT="[Текст]" custT="1"/>
      <dgm:spPr/>
      <dgm:t>
        <a:bodyPr/>
        <a:lstStyle/>
        <a:p>
          <a:r>
            <a:rPr lang="ru-RU" sz="2000" dirty="0" smtClean="0"/>
            <a:t>Игровые</a:t>
          </a:r>
          <a:endParaRPr lang="ru-RU" sz="2000" dirty="0"/>
        </a:p>
      </dgm:t>
    </dgm:pt>
    <dgm:pt modelId="{2578218D-2D13-4386-8674-8427722A45F6}" type="parTrans" cxnId="{BD61A0F8-E75C-4A4D-9522-7A70511755C4}">
      <dgm:prSet/>
      <dgm:spPr/>
      <dgm:t>
        <a:bodyPr/>
        <a:lstStyle/>
        <a:p>
          <a:endParaRPr lang="ru-RU"/>
        </a:p>
      </dgm:t>
    </dgm:pt>
    <dgm:pt modelId="{966502A5-BF1F-4764-B419-9B958E21976B}" type="sibTrans" cxnId="{BD61A0F8-E75C-4A4D-9522-7A70511755C4}">
      <dgm:prSet/>
      <dgm:spPr/>
      <dgm:t>
        <a:bodyPr/>
        <a:lstStyle/>
        <a:p>
          <a:endParaRPr lang="ru-RU"/>
        </a:p>
      </dgm:t>
    </dgm:pt>
    <dgm:pt modelId="{C70FDBDA-3D1F-4CEF-9152-A56E403B37B9}">
      <dgm:prSet custT="1"/>
      <dgm:spPr/>
      <dgm:t>
        <a:bodyPr/>
        <a:lstStyle/>
        <a:p>
          <a:r>
            <a:rPr lang="ru-RU" sz="2400" dirty="0" smtClean="0"/>
            <a:t>Наглядные </a:t>
          </a:r>
          <a:endParaRPr lang="ru-RU" sz="2400" dirty="0"/>
        </a:p>
      </dgm:t>
    </dgm:pt>
    <dgm:pt modelId="{C6496F00-81CC-45AE-A00C-2D55D7C27494}" type="parTrans" cxnId="{4C3B67B5-A424-409F-846F-0425DC63EBA7}">
      <dgm:prSet/>
      <dgm:spPr/>
      <dgm:t>
        <a:bodyPr/>
        <a:lstStyle/>
        <a:p>
          <a:endParaRPr lang="ru-RU"/>
        </a:p>
      </dgm:t>
    </dgm:pt>
    <dgm:pt modelId="{0091A935-6F09-4BB1-B52E-09AAB338DDFD}" type="sibTrans" cxnId="{4C3B67B5-A424-409F-846F-0425DC63EBA7}">
      <dgm:prSet/>
      <dgm:spPr/>
      <dgm:t>
        <a:bodyPr/>
        <a:lstStyle/>
        <a:p>
          <a:endParaRPr lang="ru-RU"/>
        </a:p>
      </dgm:t>
    </dgm:pt>
    <dgm:pt modelId="{6E4745E4-1E7D-4814-A915-2536E0F5575E}">
      <dgm:prSet custT="1"/>
      <dgm:spPr/>
      <dgm:t>
        <a:bodyPr/>
        <a:lstStyle/>
        <a:p>
          <a:r>
            <a:rPr lang="ru-RU" sz="1400" dirty="0" smtClean="0"/>
            <a:t>В соответствии с ФГОС основной вид деятельности в детском саду – это игра. Игровой метод должен быть преобладающим</a:t>
          </a:r>
          <a:r>
            <a:rPr lang="ru-RU" sz="1200" dirty="0" smtClean="0"/>
            <a:t>.</a:t>
          </a:r>
          <a:endParaRPr lang="ru-RU" sz="1200" dirty="0"/>
        </a:p>
      </dgm:t>
    </dgm:pt>
    <dgm:pt modelId="{378A5FCA-AB65-4B95-8B71-643DDF74BA2D}" type="sibTrans" cxnId="{EC4F65F9-3DD8-4E7D-B846-5086EFB5FDFF}">
      <dgm:prSet/>
      <dgm:spPr/>
      <dgm:t>
        <a:bodyPr/>
        <a:lstStyle/>
        <a:p>
          <a:endParaRPr lang="ru-RU"/>
        </a:p>
      </dgm:t>
    </dgm:pt>
    <dgm:pt modelId="{D6EBF7DC-A936-4394-B78C-63E8607C4A89}" type="parTrans" cxnId="{EC4F65F9-3DD8-4E7D-B846-5086EFB5FDFF}">
      <dgm:prSet/>
      <dgm:spPr/>
      <dgm:t>
        <a:bodyPr/>
        <a:lstStyle/>
        <a:p>
          <a:endParaRPr lang="ru-RU"/>
        </a:p>
      </dgm:t>
    </dgm:pt>
    <dgm:pt modelId="{99310724-D4B4-4462-ADD8-A2C808381716}">
      <dgm:prSet custT="1"/>
      <dgm:spPr/>
      <dgm:t>
        <a:bodyPr/>
        <a:lstStyle/>
        <a:p>
          <a:endParaRPr lang="ru-RU" sz="1200" dirty="0"/>
        </a:p>
      </dgm:t>
    </dgm:pt>
    <dgm:pt modelId="{DDBA65A3-4F17-4931-805C-8B627061F4D5}" type="parTrans" cxnId="{D2E7243C-D23A-4FB3-8CE1-7429C5BB1305}">
      <dgm:prSet/>
      <dgm:spPr/>
      <dgm:t>
        <a:bodyPr/>
        <a:lstStyle/>
        <a:p>
          <a:endParaRPr lang="ru-RU"/>
        </a:p>
      </dgm:t>
    </dgm:pt>
    <dgm:pt modelId="{AA36F888-4ECE-4103-9CA1-199EF6787576}" type="sibTrans" cxnId="{D2E7243C-D23A-4FB3-8CE1-7429C5BB1305}">
      <dgm:prSet/>
      <dgm:spPr/>
      <dgm:t>
        <a:bodyPr/>
        <a:lstStyle/>
        <a:p>
          <a:endParaRPr lang="ru-RU"/>
        </a:p>
      </dgm:t>
    </dgm:pt>
    <dgm:pt modelId="{2B8F8FD9-0AF5-43C0-87A4-76E958604484}">
      <dgm:prSet custT="1"/>
      <dgm:spPr/>
      <dgm:t>
        <a:bodyPr/>
        <a:lstStyle/>
        <a:p>
          <a:r>
            <a:rPr lang="ru-RU" sz="1400" b="0" i="0" dirty="0" smtClean="0"/>
            <a:t>объяснение, беседа, инструкция, вопросы и др.</a:t>
          </a:r>
          <a:endParaRPr lang="ru-RU" sz="1400" dirty="0"/>
        </a:p>
      </dgm:t>
    </dgm:pt>
    <dgm:pt modelId="{53C56FA7-BD31-46BC-B4C1-1AFD2BC091B2}" type="parTrans" cxnId="{73E18B59-88F7-47E4-B473-6D5D8C7F1E9A}">
      <dgm:prSet/>
      <dgm:spPr/>
      <dgm:t>
        <a:bodyPr/>
        <a:lstStyle/>
        <a:p>
          <a:endParaRPr lang="ru-RU"/>
        </a:p>
      </dgm:t>
    </dgm:pt>
    <dgm:pt modelId="{78202B8A-E53A-4F61-B114-C47758BD6A4F}" type="sibTrans" cxnId="{73E18B59-88F7-47E4-B473-6D5D8C7F1E9A}">
      <dgm:prSet/>
      <dgm:spPr/>
      <dgm:t>
        <a:bodyPr/>
        <a:lstStyle/>
        <a:p>
          <a:endParaRPr lang="ru-RU"/>
        </a:p>
      </dgm:t>
    </dgm:pt>
    <dgm:pt modelId="{BD6D5D85-6AF4-4E66-917B-C4238E4D0471}">
      <dgm:prSet custT="1"/>
      <dgm:spPr/>
      <dgm:t>
        <a:bodyPr/>
        <a:lstStyle/>
        <a:p>
          <a:r>
            <a:rPr lang="ru-RU" sz="1400" b="0" i="0" dirty="0" smtClean="0"/>
            <a:t>предметно-практические и умственные дей­ствия, дидактические игры и упражнения и </a:t>
          </a:r>
          <a:r>
            <a:rPr lang="ru-RU" sz="1400" b="0" i="0" dirty="0" err="1" smtClean="0"/>
            <a:t>др</a:t>
          </a:r>
          <a:endParaRPr lang="ru-RU" sz="1400" dirty="0"/>
        </a:p>
      </dgm:t>
    </dgm:pt>
    <dgm:pt modelId="{95F255D8-B7C1-4573-87B7-D33A4D065D42}" type="parTrans" cxnId="{E57B5BEC-41DD-40FE-AE1C-A015A3A3F409}">
      <dgm:prSet/>
      <dgm:spPr/>
      <dgm:t>
        <a:bodyPr/>
        <a:lstStyle/>
        <a:p>
          <a:endParaRPr lang="ru-RU"/>
        </a:p>
      </dgm:t>
    </dgm:pt>
    <dgm:pt modelId="{36A373C5-BF47-4275-93A9-CC8C147E93C5}" type="sibTrans" cxnId="{E57B5BEC-41DD-40FE-AE1C-A015A3A3F409}">
      <dgm:prSet/>
      <dgm:spPr/>
      <dgm:t>
        <a:bodyPr/>
        <a:lstStyle/>
        <a:p>
          <a:endParaRPr lang="ru-RU"/>
        </a:p>
      </dgm:t>
    </dgm:pt>
    <dgm:pt modelId="{EE988E61-E47B-4811-AADA-1B56C3931C9D}">
      <dgm:prSet custT="1"/>
      <dgm:spPr/>
      <dgm:t>
        <a:bodyPr/>
        <a:lstStyle/>
        <a:p>
          <a:r>
            <a:rPr lang="ru-RU" sz="1400" b="0" i="0" dirty="0" smtClean="0"/>
            <a:t>демонстрация, иллюстрация, рассматривание и др.</a:t>
          </a:r>
          <a:endParaRPr lang="ru-RU" sz="1400" dirty="0"/>
        </a:p>
      </dgm:t>
    </dgm:pt>
    <dgm:pt modelId="{9AD0CB23-0DCE-4EC8-B47C-29CFD97C205F}" type="parTrans" cxnId="{FED9BFB4-18B4-4191-A519-D2473B6F61F0}">
      <dgm:prSet/>
      <dgm:spPr/>
      <dgm:t>
        <a:bodyPr/>
        <a:lstStyle/>
        <a:p>
          <a:endParaRPr lang="ru-RU"/>
        </a:p>
      </dgm:t>
    </dgm:pt>
    <dgm:pt modelId="{93ADE162-6493-4A6C-A6E5-C96F0F66913F}" type="sibTrans" cxnId="{FED9BFB4-18B4-4191-A519-D2473B6F61F0}">
      <dgm:prSet/>
      <dgm:spPr/>
      <dgm:t>
        <a:bodyPr/>
        <a:lstStyle/>
        <a:p>
          <a:endParaRPr lang="ru-RU"/>
        </a:p>
      </dgm:t>
    </dgm:pt>
    <dgm:pt modelId="{B6FD91D5-B0D0-4A76-9562-DADB03E028F3}">
      <dgm:prSet phldrT="[Текст]" custT="1"/>
      <dgm:spPr/>
      <dgm:t>
        <a:bodyPr/>
        <a:lstStyle/>
        <a:p>
          <a:pPr algn="l"/>
          <a:r>
            <a:rPr lang="ru-RU" sz="2000" dirty="0" smtClean="0"/>
            <a:t>Практические</a:t>
          </a:r>
          <a:endParaRPr lang="ru-RU" sz="2000" dirty="0"/>
        </a:p>
      </dgm:t>
    </dgm:pt>
    <dgm:pt modelId="{5A222AA3-3B88-432C-9293-EB4B56D81F15}" type="sibTrans" cxnId="{3EBBC32A-0052-4CB8-ADA9-F92CF777AD7B}">
      <dgm:prSet/>
      <dgm:spPr/>
      <dgm:t>
        <a:bodyPr/>
        <a:lstStyle/>
        <a:p>
          <a:endParaRPr lang="ru-RU"/>
        </a:p>
      </dgm:t>
    </dgm:pt>
    <dgm:pt modelId="{2EBF7509-4EFB-47C6-A903-CB83184622E8}" type="parTrans" cxnId="{3EBBC32A-0052-4CB8-ADA9-F92CF777AD7B}">
      <dgm:prSet/>
      <dgm:spPr/>
      <dgm:t>
        <a:bodyPr/>
        <a:lstStyle/>
        <a:p>
          <a:endParaRPr lang="ru-RU"/>
        </a:p>
      </dgm:t>
    </dgm:pt>
    <dgm:pt modelId="{755664ED-E30F-42A8-AC5B-BA0B942330D5}" type="pres">
      <dgm:prSet presAssocID="{4640B05E-A3F6-4EE2-B742-2D9E1CE399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E1651-F49D-423F-9982-7B1632BE71CA}" type="pres">
      <dgm:prSet presAssocID="{2F03BD80-3D38-484C-BD5E-C2843B643D9E}" presName="parentLin" presStyleCnt="0"/>
      <dgm:spPr/>
    </dgm:pt>
    <dgm:pt modelId="{3A2F455C-4E26-46D4-BEB1-F623914B5AFF}" type="pres">
      <dgm:prSet presAssocID="{2F03BD80-3D38-484C-BD5E-C2843B643D9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4F82C10-1B08-4F6B-99DD-9ACD2E981BED}" type="pres">
      <dgm:prSet presAssocID="{2F03BD80-3D38-484C-BD5E-C2843B643D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D2003-7A66-48C9-B665-96CB0ED5CFF2}" type="pres">
      <dgm:prSet presAssocID="{2F03BD80-3D38-484C-BD5E-C2843B643D9E}" presName="negativeSpace" presStyleCnt="0"/>
      <dgm:spPr/>
    </dgm:pt>
    <dgm:pt modelId="{DCFCA5BC-F9B5-48A3-80FA-52A0288BFD70}" type="pres">
      <dgm:prSet presAssocID="{2F03BD80-3D38-484C-BD5E-C2843B643D9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3CA73-8E57-442E-9867-4E8455C8513C}" type="pres">
      <dgm:prSet presAssocID="{B8BCFAAC-1A5B-41EB-B949-3E13F1DE6470}" presName="spaceBetweenRectangles" presStyleCnt="0"/>
      <dgm:spPr/>
    </dgm:pt>
    <dgm:pt modelId="{E17B4BEB-8C1E-4FB5-8DBC-9F56A00BDD9D}" type="pres">
      <dgm:prSet presAssocID="{B6FD91D5-B0D0-4A76-9562-DADB03E028F3}" presName="parentLin" presStyleCnt="0"/>
      <dgm:spPr/>
    </dgm:pt>
    <dgm:pt modelId="{B5054BE5-A3B4-4413-A14C-B64BF8B2A91C}" type="pres">
      <dgm:prSet presAssocID="{B6FD91D5-B0D0-4A76-9562-DADB03E028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5B01A04-9FA0-4662-AB74-37E73ACCC916}" type="pres">
      <dgm:prSet presAssocID="{B6FD91D5-B0D0-4A76-9562-DADB03E028F3}" presName="parentText" presStyleLbl="node1" presStyleIdx="1" presStyleCnt="4" custLinFactNeighborX="-40149" custLinFactNeighborY="9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57DA7-550A-46A1-A8B0-B97348E91CED}" type="pres">
      <dgm:prSet presAssocID="{B6FD91D5-B0D0-4A76-9562-DADB03E028F3}" presName="negativeSpace" presStyleCnt="0"/>
      <dgm:spPr/>
    </dgm:pt>
    <dgm:pt modelId="{0CAE3F3A-E1BB-4AC4-B42F-8414E28A880B}" type="pres">
      <dgm:prSet presAssocID="{B6FD91D5-B0D0-4A76-9562-DADB03E028F3}" presName="childText" presStyleLbl="conFgAcc1" presStyleIdx="1" presStyleCnt="4" custLinFactY="15148" custLinFactNeighborX="-66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45627-B992-4F6F-9133-EFA89E360D32}" type="pres">
      <dgm:prSet presAssocID="{5A222AA3-3B88-432C-9293-EB4B56D81F15}" presName="spaceBetweenRectangles" presStyleCnt="0"/>
      <dgm:spPr/>
    </dgm:pt>
    <dgm:pt modelId="{DE6F82C5-EEA5-4E28-BF96-600D34FB442D}" type="pres">
      <dgm:prSet presAssocID="{A6390AE2-6058-4935-BF67-562B82B9792A}" presName="parentLin" presStyleCnt="0"/>
      <dgm:spPr/>
    </dgm:pt>
    <dgm:pt modelId="{00D8B8F6-0013-4AE2-B55C-CE02370F032F}" type="pres">
      <dgm:prSet presAssocID="{A6390AE2-6058-4935-BF67-562B82B9792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649E030-BAB8-4C52-A1A4-1E8AF2093C28}" type="pres">
      <dgm:prSet presAssocID="{A6390AE2-6058-4935-BF67-562B82B979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4DBB1-C885-4211-82CA-530AE493356B}" type="pres">
      <dgm:prSet presAssocID="{A6390AE2-6058-4935-BF67-562B82B9792A}" presName="negativeSpace" presStyleCnt="0"/>
      <dgm:spPr/>
    </dgm:pt>
    <dgm:pt modelId="{2164460E-3FCE-4FFA-9D19-A9A2AF1160FE}" type="pres">
      <dgm:prSet presAssocID="{A6390AE2-6058-4935-BF67-562B82B9792A}" presName="childText" presStyleLbl="conFgAcc1" presStyleIdx="2" presStyleCnt="4" custScaleY="151856" custLinFactY="403" custLinFactNeighborX="11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1C60-BAB2-4776-8600-D23EA365D0B2}" type="pres">
      <dgm:prSet presAssocID="{966502A5-BF1F-4764-B419-9B958E21976B}" presName="spaceBetweenRectangles" presStyleCnt="0"/>
      <dgm:spPr/>
    </dgm:pt>
    <dgm:pt modelId="{EE34846D-1E51-45A2-BF06-CEFFA3CE98BB}" type="pres">
      <dgm:prSet presAssocID="{C70FDBDA-3D1F-4CEF-9152-A56E403B37B9}" presName="parentLin" presStyleCnt="0"/>
      <dgm:spPr/>
    </dgm:pt>
    <dgm:pt modelId="{2163CDE0-9FF8-4FCA-9B0C-E43F14F7E7B3}" type="pres">
      <dgm:prSet presAssocID="{C70FDBDA-3D1F-4CEF-9152-A56E403B37B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9CF11B4-424F-4D75-AA24-2172727F9726}" type="pres">
      <dgm:prSet presAssocID="{C70FDBDA-3D1F-4CEF-9152-A56E403B37B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DAD25-8587-4B65-A65B-DED51E46BAD6}" type="pres">
      <dgm:prSet presAssocID="{C70FDBDA-3D1F-4CEF-9152-A56E403B37B9}" presName="negativeSpace" presStyleCnt="0"/>
      <dgm:spPr/>
    </dgm:pt>
    <dgm:pt modelId="{763BDB68-4C1B-49B0-ABA8-A8448D005E98}" type="pres">
      <dgm:prSet presAssocID="{C70FDBDA-3D1F-4CEF-9152-A56E403B37B9}" presName="childText" presStyleLbl="conFgAcc1" presStyleIdx="3" presStyleCnt="4" custAng="0" custLinFactY="241901" custLinFactNeighborX="1181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15409-4031-401A-AC96-C1C41C9C8635}" type="presOf" srcId="{2F03BD80-3D38-484C-BD5E-C2843B643D9E}" destId="{B4F82C10-1B08-4F6B-99DD-9ACD2E981BED}" srcOrd="1" destOrd="0" presId="urn:microsoft.com/office/officeart/2005/8/layout/list1"/>
    <dgm:cxn modelId="{E57B5BEC-41DD-40FE-AE1C-A015A3A3F409}" srcId="{B6FD91D5-B0D0-4A76-9562-DADB03E028F3}" destId="{BD6D5D85-6AF4-4E66-917B-C4238E4D0471}" srcOrd="0" destOrd="0" parTransId="{95F255D8-B7C1-4573-87B7-D33A4D065D42}" sibTransId="{36A373C5-BF47-4275-93A9-CC8C147E93C5}"/>
    <dgm:cxn modelId="{72558C29-0929-4059-8A66-B1B5B72CCA97}" type="presOf" srcId="{4640B05E-A3F6-4EE2-B742-2D9E1CE39945}" destId="{755664ED-E30F-42A8-AC5B-BA0B942330D5}" srcOrd="0" destOrd="0" presId="urn:microsoft.com/office/officeart/2005/8/layout/list1"/>
    <dgm:cxn modelId="{D2E7243C-D23A-4FB3-8CE1-7429C5BB1305}" srcId="{C70FDBDA-3D1F-4CEF-9152-A56E403B37B9}" destId="{99310724-D4B4-4462-ADD8-A2C808381716}" srcOrd="0" destOrd="0" parTransId="{DDBA65A3-4F17-4931-805C-8B627061F4D5}" sibTransId="{AA36F888-4ECE-4103-9CA1-199EF6787576}"/>
    <dgm:cxn modelId="{73E18B59-88F7-47E4-B473-6D5D8C7F1E9A}" srcId="{2F03BD80-3D38-484C-BD5E-C2843B643D9E}" destId="{2B8F8FD9-0AF5-43C0-87A4-76E958604484}" srcOrd="0" destOrd="0" parTransId="{53C56FA7-BD31-46BC-B4C1-1AFD2BC091B2}" sibTransId="{78202B8A-E53A-4F61-B114-C47758BD6A4F}"/>
    <dgm:cxn modelId="{695B1B3F-63B6-43F9-A14F-E3E52530F2A7}" type="presOf" srcId="{EE988E61-E47B-4811-AADA-1B56C3931C9D}" destId="{763BDB68-4C1B-49B0-ABA8-A8448D005E98}" srcOrd="0" destOrd="1" presId="urn:microsoft.com/office/officeart/2005/8/layout/list1"/>
    <dgm:cxn modelId="{BD61A0F8-E75C-4A4D-9522-7A70511755C4}" srcId="{4640B05E-A3F6-4EE2-B742-2D9E1CE39945}" destId="{A6390AE2-6058-4935-BF67-562B82B9792A}" srcOrd="2" destOrd="0" parTransId="{2578218D-2D13-4386-8674-8427722A45F6}" sibTransId="{966502A5-BF1F-4764-B419-9B958E21976B}"/>
    <dgm:cxn modelId="{FED9BFB4-18B4-4191-A519-D2473B6F61F0}" srcId="{C70FDBDA-3D1F-4CEF-9152-A56E403B37B9}" destId="{EE988E61-E47B-4811-AADA-1B56C3931C9D}" srcOrd="1" destOrd="0" parTransId="{9AD0CB23-0DCE-4EC8-B47C-29CFD97C205F}" sibTransId="{93ADE162-6493-4A6C-A6E5-C96F0F66913F}"/>
    <dgm:cxn modelId="{C415E63E-4536-4DBA-83ED-1843768BA6B2}" type="presOf" srcId="{B6FD91D5-B0D0-4A76-9562-DADB03E028F3}" destId="{65B01A04-9FA0-4662-AB74-37E73ACCC916}" srcOrd="1" destOrd="0" presId="urn:microsoft.com/office/officeart/2005/8/layout/list1"/>
    <dgm:cxn modelId="{FADC99BE-BB32-4027-9767-7CC055FEF42E}" type="presOf" srcId="{2B8F8FD9-0AF5-43C0-87A4-76E958604484}" destId="{DCFCA5BC-F9B5-48A3-80FA-52A0288BFD70}" srcOrd="0" destOrd="0" presId="urn:microsoft.com/office/officeart/2005/8/layout/list1"/>
    <dgm:cxn modelId="{B95FE1E5-ACA4-45B6-ADEB-646768D07458}" type="presOf" srcId="{C70FDBDA-3D1F-4CEF-9152-A56E403B37B9}" destId="{2163CDE0-9FF8-4FCA-9B0C-E43F14F7E7B3}" srcOrd="0" destOrd="0" presId="urn:microsoft.com/office/officeart/2005/8/layout/list1"/>
    <dgm:cxn modelId="{1A4C117B-A36C-4A57-89A6-0A01272E0915}" type="presOf" srcId="{2F03BD80-3D38-484C-BD5E-C2843B643D9E}" destId="{3A2F455C-4E26-46D4-BEB1-F623914B5AFF}" srcOrd="0" destOrd="0" presId="urn:microsoft.com/office/officeart/2005/8/layout/list1"/>
    <dgm:cxn modelId="{6ECEF557-6400-435E-B279-2028CA9FC52F}" type="presOf" srcId="{B6FD91D5-B0D0-4A76-9562-DADB03E028F3}" destId="{B5054BE5-A3B4-4413-A14C-B64BF8B2A91C}" srcOrd="0" destOrd="0" presId="urn:microsoft.com/office/officeart/2005/8/layout/list1"/>
    <dgm:cxn modelId="{88E0C3A9-D981-41EE-945E-3B85010DEBC0}" type="presOf" srcId="{A6390AE2-6058-4935-BF67-562B82B9792A}" destId="{3649E030-BAB8-4C52-A1A4-1E8AF2093C28}" srcOrd="1" destOrd="0" presId="urn:microsoft.com/office/officeart/2005/8/layout/list1"/>
    <dgm:cxn modelId="{EC4F65F9-3DD8-4E7D-B846-5086EFB5FDFF}" srcId="{A6390AE2-6058-4935-BF67-562B82B9792A}" destId="{6E4745E4-1E7D-4814-A915-2536E0F5575E}" srcOrd="0" destOrd="0" parTransId="{D6EBF7DC-A936-4394-B78C-63E8607C4A89}" sibTransId="{378A5FCA-AB65-4B95-8B71-643DDF74BA2D}"/>
    <dgm:cxn modelId="{F3DBD187-1619-4127-8ED7-B2A61DE9A391}" type="presOf" srcId="{A6390AE2-6058-4935-BF67-562B82B9792A}" destId="{00D8B8F6-0013-4AE2-B55C-CE02370F032F}" srcOrd="0" destOrd="0" presId="urn:microsoft.com/office/officeart/2005/8/layout/list1"/>
    <dgm:cxn modelId="{D1EB365E-8996-424C-9BFD-CF48F64148D7}" type="presOf" srcId="{C70FDBDA-3D1F-4CEF-9152-A56E403B37B9}" destId="{D9CF11B4-424F-4D75-AA24-2172727F9726}" srcOrd="1" destOrd="0" presId="urn:microsoft.com/office/officeart/2005/8/layout/list1"/>
    <dgm:cxn modelId="{B6C8FC1C-3842-45FA-8416-92F0E81991D8}" type="presOf" srcId="{6E4745E4-1E7D-4814-A915-2536E0F5575E}" destId="{2164460E-3FCE-4FFA-9D19-A9A2AF1160FE}" srcOrd="0" destOrd="0" presId="urn:microsoft.com/office/officeart/2005/8/layout/list1"/>
    <dgm:cxn modelId="{2745D640-94FA-4C77-AA42-F391D2B5EDA9}" type="presOf" srcId="{BD6D5D85-6AF4-4E66-917B-C4238E4D0471}" destId="{0CAE3F3A-E1BB-4AC4-B42F-8414E28A880B}" srcOrd="0" destOrd="0" presId="urn:microsoft.com/office/officeart/2005/8/layout/list1"/>
    <dgm:cxn modelId="{4C3B67B5-A424-409F-846F-0425DC63EBA7}" srcId="{4640B05E-A3F6-4EE2-B742-2D9E1CE39945}" destId="{C70FDBDA-3D1F-4CEF-9152-A56E403B37B9}" srcOrd="3" destOrd="0" parTransId="{C6496F00-81CC-45AE-A00C-2D55D7C27494}" sibTransId="{0091A935-6F09-4BB1-B52E-09AAB338DDFD}"/>
    <dgm:cxn modelId="{3EBBC32A-0052-4CB8-ADA9-F92CF777AD7B}" srcId="{4640B05E-A3F6-4EE2-B742-2D9E1CE39945}" destId="{B6FD91D5-B0D0-4A76-9562-DADB03E028F3}" srcOrd="1" destOrd="0" parTransId="{2EBF7509-4EFB-47C6-A903-CB83184622E8}" sibTransId="{5A222AA3-3B88-432C-9293-EB4B56D81F15}"/>
    <dgm:cxn modelId="{6260DFC3-FC2D-42A6-953C-E4ED31B27CAF}" srcId="{4640B05E-A3F6-4EE2-B742-2D9E1CE39945}" destId="{2F03BD80-3D38-484C-BD5E-C2843B643D9E}" srcOrd="0" destOrd="0" parTransId="{EAC97918-751C-4056-B7BE-B5515DCD6ECF}" sibTransId="{B8BCFAAC-1A5B-41EB-B949-3E13F1DE6470}"/>
    <dgm:cxn modelId="{B2E41CB2-E340-4996-9DC4-2492C3B58F44}" type="presOf" srcId="{99310724-D4B4-4462-ADD8-A2C808381716}" destId="{763BDB68-4C1B-49B0-ABA8-A8448D005E98}" srcOrd="0" destOrd="0" presId="urn:microsoft.com/office/officeart/2005/8/layout/list1"/>
    <dgm:cxn modelId="{E6170173-1504-4A53-9A06-59914B00F98E}" type="presParOf" srcId="{755664ED-E30F-42A8-AC5B-BA0B942330D5}" destId="{035E1651-F49D-423F-9982-7B1632BE71CA}" srcOrd="0" destOrd="0" presId="urn:microsoft.com/office/officeart/2005/8/layout/list1"/>
    <dgm:cxn modelId="{F9C23DF6-4D5A-4324-883B-0FA7C4BDB974}" type="presParOf" srcId="{035E1651-F49D-423F-9982-7B1632BE71CA}" destId="{3A2F455C-4E26-46D4-BEB1-F623914B5AFF}" srcOrd="0" destOrd="0" presId="urn:microsoft.com/office/officeart/2005/8/layout/list1"/>
    <dgm:cxn modelId="{CEF69E95-2A6E-4D2F-BF7C-2A5FD027604F}" type="presParOf" srcId="{035E1651-F49D-423F-9982-7B1632BE71CA}" destId="{B4F82C10-1B08-4F6B-99DD-9ACD2E981BED}" srcOrd="1" destOrd="0" presId="urn:microsoft.com/office/officeart/2005/8/layout/list1"/>
    <dgm:cxn modelId="{FB754E93-B1DE-46CA-9812-72173A3806E6}" type="presParOf" srcId="{755664ED-E30F-42A8-AC5B-BA0B942330D5}" destId="{549D2003-7A66-48C9-B665-96CB0ED5CFF2}" srcOrd="1" destOrd="0" presId="urn:microsoft.com/office/officeart/2005/8/layout/list1"/>
    <dgm:cxn modelId="{247CD33E-7518-4360-9E02-DD12999E5E8D}" type="presParOf" srcId="{755664ED-E30F-42A8-AC5B-BA0B942330D5}" destId="{DCFCA5BC-F9B5-48A3-80FA-52A0288BFD70}" srcOrd="2" destOrd="0" presId="urn:microsoft.com/office/officeart/2005/8/layout/list1"/>
    <dgm:cxn modelId="{B84641D5-10D9-45BC-962B-A363C6E2AEF2}" type="presParOf" srcId="{755664ED-E30F-42A8-AC5B-BA0B942330D5}" destId="{D563CA73-8E57-442E-9867-4E8455C8513C}" srcOrd="3" destOrd="0" presId="urn:microsoft.com/office/officeart/2005/8/layout/list1"/>
    <dgm:cxn modelId="{995DE1B6-2AC3-4B40-9650-0AFD4AB1A941}" type="presParOf" srcId="{755664ED-E30F-42A8-AC5B-BA0B942330D5}" destId="{E17B4BEB-8C1E-4FB5-8DBC-9F56A00BDD9D}" srcOrd="4" destOrd="0" presId="urn:microsoft.com/office/officeart/2005/8/layout/list1"/>
    <dgm:cxn modelId="{190FFBBF-F959-4BFA-8AE6-9037490CA2F5}" type="presParOf" srcId="{E17B4BEB-8C1E-4FB5-8DBC-9F56A00BDD9D}" destId="{B5054BE5-A3B4-4413-A14C-B64BF8B2A91C}" srcOrd="0" destOrd="0" presId="urn:microsoft.com/office/officeart/2005/8/layout/list1"/>
    <dgm:cxn modelId="{AD27FAE2-F0E1-41AE-B56E-D1103281C3A7}" type="presParOf" srcId="{E17B4BEB-8C1E-4FB5-8DBC-9F56A00BDD9D}" destId="{65B01A04-9FA0-4662-AB74-37E73ACCC916}" srcOrd="1" destOrd="0" presId="urn:microsoft.com/office/officeart/2005/8/layout/list1"/>
    <dgm:cxn modelId="{74841235-0A37-4DDE-8BC2-95D625A5974F}" type="presParOf" srcId="{755664ED-E30F-42A8-AC5B-BA0B942330D5}" destId="{88F57DA7-550A-46A1-A8B0-B97348E91CED}" srcOrd="5" destOrd="0" presId="urn:microsoft.com/office/officeart/2005/8/layout/list1"/>
    <dgm:cxn modelId="{39658C8A-8922-41CC-BEBA-76C60BE9DA73}" type="presParOf" srcId="{755664ED-E30F-42A8-AC5B-BA0B942330D5}" destId="{0CAE3F3A-E1BB-4AC4-B42F-8414E28A880B}" srcOrd="6" destOrd="0" presId="urn:microsoft.com/office/officeart/2005/8/layout/list1"/>
    <dgm:cxn modelId="{944CCD6C-E566-43E1-BF4D-6CCE17E8F962}" type="presParOf" srcId="{755664ED-E30F-42A8-AC5B-BA0B942330D5}" destId="{37A45627-B992-4F6F-9133-EFA89E360D32}" srcOrd="7" destOrd="0" presId="urn:microsoft.com/office/officeart/2005/8/layout/list1"/>
    <dgm:cxn modelId="{2807D786-CBB4-490A-B3EE-A50B53A2B26E}" type="presParOf" srcId="{755664ED-E30F-42A8-AC5B-BA0B942330D5}" destId="{DE6F82C5-EEA5-4E28-BF96-600D34FB442D}" srcOrd="8" destOrd="0" presId="urn:microsoft.com/office/officeart/2005/8/layout/list1"/>
    <dgm:cxn modelId="{90EFAB1E-65F8-4810-97C2-E6AAD44CD81F}" type="presParOf" srcId="{DE6F82C5-EEA5-4E28-BF96-600D34FB442D}" destId="{00D8B8F6-0013-4AE2-B55C-CE02370F032F}" srcOrd="0" destOrd="0" presId="urn:microsoft.com/office/officeart/2005/8/layout/list1"/>
    <dgm:cxn modelId="{F8DEE1A3-C88D-4587-B15A-2263D67D7862}" type="presParOf" srcId="{DE6F82C5-EEA5-4E28-BF96-600D34FB442D}" destId="{3649E030-BAB8-4C52-A1A4-1E8AF2093C28}" srcOrd="1" destOrd="0" presId="urn:microsoft.com/office/officeart/2005/8/layout/list1"/>
    <dgm:cxn modelId="{D3600A21-A1F7-4F99-9A51-FD10CB410F4C}" type="presParOf" srcId="{755664ED-E30F-42A8-AC5B-BA0B942330D5}" destId="{49C4DBB1-C885-4211-82CA-530AE493356B}" srcOrd="9" destOrd="0" presId="urn:microsoft.com/office/officeart/2005/8/layout/list1"/>
    <dgm:cxn modelId="{0A820B92-436F-4EFA-A76B-53FF89DED1B3}" type="presParOf" srcId="{755664ED-E30F-42A8-AC5B-BA0B942330D5}" destId="{2164460E-3FCE-4FFA-9D19-A9A2AF1160FE}" srcOrd="10" destOrd="0" presId="urn:microsoft.com/office/officeart/2005/8/layout/list1"/>
    <dgm:cxn modelId="{8DC56057-1266-46FA-952C-48222C518F74}" type="presParOf" srcId="{755664ED-E30F-42A8-AC5B-BA0B942330D5}" destId="{B0731C60-BAB2-4776-8600-D23EA365D0B2}" srcOrd="11" destOrd="0" presId="urn:microsoft.com/office/officeart/2005/8/layout/list1"/>
    <dgm:cxn modelId="{BE9943E1-7791-4F70-97D7-BF3704A77F31}" type="presParOf" srcId="{755664ED-E30F-42A8-AC5B-BA0B942330D5}" destId="{EE34846D-1E51-45A2-BF06-CEFFA3CE98BB}" srcOrd="12" destOrd="0" presId="urn:microsoft.com/office/officeart/2005/8/layout/list1"/>
    <dgm:cxn modelId="{44AAA232-0258-413D-8BD9-718D09276E38}" type="presParOf" srcId="{EE34846D-1E51-45A2-BF06-CEFFA3CE98BB}" destId="{2163CDE0-9FF8-4FCA-9B0C-E43F14F7E7B3}" srcOrd="0" destOrd="0" presId="urn:microsoft.com/office/officeart/2005/8/layout/list1"/>
    <dgm:cxn modelId="{37356A47-1A4F-47B6-A0DC-80DD9401116F}" type="presParOf" srcId="{EE34846D-1E51-45A2-BF06-CEFFA3CE98BB}" destId="{D9CF11B4-424F-4D75-AA24-2172727F9726}" srcOrd="1" destOrd="0" presId="urn:microsoft.com/office/officeart/2005/8/layout/list1"/>
    <dgm:cxn modelId="{1323634C-4556-4DA3-A902-51719D701652}" type="presParOf" srcId="{755664ED-E30F-42A8-AC5B-BA0B942330D5}" destId="{DB1DAD25-8587-4B65-A65B-DED51E46BAD6}" srcOrd="13" destOrd="0" presId="urn:microsoft.com/office/officeart/2005/8/layout/list1"/>
    <dgm:cxn modelId="{CE7BEE5A-D524-46F6-B7EF-3E2F326E760F}" type="presParOf" srcId="{755664ED-E30F-42A8-AC5B-BA0B942330D5}" destId="{763BDB68-4C1B-49B0-ABA8-A8448D005E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CEEFC-9CBB-415D-95FB-79E69B3CF6A7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F4762-8962-4893-B61C-9FC4C883D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3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1114420"/>
          </a:xfrm>
        </p:spPr>
        <p:txBody>
          <a:bodyPr>
            <a:normAutofit/>
          </a:bodyPr>
          <a:lstStyle/>
          <a:p>
            <a:pPr algn="ctr"/>
            <a:endParaRPr lang="ru-RU" sz="5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072494" cy="2714644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im0-tub-ru.yandex.net/i?id=5d1b5fb15b04e699916e6c4c19930628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16" y="1252383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«Развитие элементарных математических представлений воспитанников ДОУ в контексте реализации ФГОС ДО»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Условия, помогающие правильно спланировать работу по математическому развитию дошкольников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357298"/>
            <a:ext cx="7072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- Владение </a:t>
            </a:r>
            <a:r>
              <a:rPr lang="ru-RU" sz="2000" dirty="0" smtClean="0">
                <a:solidFill>
                  <a:srgbClr val="FF0000"/>
                </a:solidFill>
              </a:rPr>
              <a:t>методикой</a:t>
            </a:r>
            <a:r>
              <a:rPr lang="ru-RU" sz="2000" dirty="0" smtClean="0"/>
              <a:t> математического развития дошкольников</a:t>
            </a:r>
          </a:p>
          <a:p>
            <a:pPr lvl="0"/>
            <a:r>
              <a:rPr lang="ru-RU" sz="2000" dirty="0" smtClean="0"/>
              <a:t>- Знание </a:t>
            </a:r>
            <a:r>
              <a:rPr lang="ru-RU" sz="2000" dirty="0" smtClean="0">
                <a:solidFill>
                  <a:srgbClr val="FF0000"/>
                </a:solidFill>
              </a:rPr>
              <a:t>особенностей</a:t>
            </a:r>
            <a:r>
              <a:rPr lang="ru-RU" sz="2000" dirty="0" smtClean="0"/>
              <a:t> формирования математических представлений у детей в зависимости </a:t>
            </a:r>
            <a:r>
              <a:rPr lang="ru-RU" sz="2000" dirty="0" smtClean="0">
                <a:solidFill>
                  <a:srgbClr val="FF0000"/>
                </a:solidFill>
              </a:rPr>
              <a:t>от возраста и проблем в развитии</a:t>
            </a:r>
          </a:p>
          <a:p>
            <a:pPr lvl="0"/>
            <a:r>
              <a:rPr lang="ru-RU" sz="2000" dirty="0" smtClean="0"/>
              <a:t>- Знание возрастных </a:t>
            </a:r>
            <a:r>
              <a:rPr lang="ru-RU" sz="2000" dirty="0" smtClean="0">
                <a:solidFill>
                  <a:srgbClr val="FF0000"/>
                </a:solidFill>
              </a:rPr>
              <a:t>особенностей детей данной группы</a:t>
            </a:r>
            <a:endParaRPr lang="ru-RU" sz="2000" dirty="0" smtClean="0"/>
          </a:p>
          <a:p>
            <a:pPr lvl="0"/>
            <a:r>
              <a:rPr lang="ru-RU" sz="2000" dirty="0" smtClean="0"/>
              <a:t>- Знание </a:t>
            </a:r>
            <a:r>
              <a:rPr lang="ru-RU" sz="2000" dirty="0" smtClean="0">
                <a:solidFill>
                  <a:srgbClr val="FF0000"/>
                </a:solidFill>
              </a:rPr>
              <a:t>индивидуальных особенностей </a:t>
            </a:r>
            <a:r>
              <a:rPr lang="ru-RU" sz="2000" dirty="0" smtClean="0"/>
              <a:t>детей своей группы.</a:t>
            </a:r>
          </a:p>
          <a:p>
            <a:pPr lvl="0"/>
            <a:r>
              <a:rPr lang="ru-RU" sz="2000" dirty="0" smtClean="0"/>
              <a:t>- Учёт </a:t>
            </a:r>
            <a:r>
              <a:rPr lang="ru-RU" sz="2000" dirty="0" smtClean="0">
                <a:solidFill>
                  <a:srgbClr val="FF0000"/>
                </a:solidFill>
              </a:rPr>
              <a:t>имеющихся знаний </a:t>
            </a:r>
            <a:r>
              <a:rPr lang="ru-RU" sz="2000" dirty="0" smtClean="0"/>
              <a:t>у детей</a:t>
            </a:r>
          </a:p>
          <a:p>
            <a:pPr lvl="0"/>
            <a:r>
              <a:rPr lang="ru-RU" sz="2000" dirty="0" smtClean="0"/>
              <a:t>- Совместное планирование </a:t>
            </a:r>
            <a:r>
              <a:rPr lang="ru-RU" sz="2000" dirty="0" smtClean="0">
                <a:solidFill>
                  <a:srgbClr val="FF0000"/>
                </a:solidFill>
              </a:rPr>
              <a:t>обоих воспитателей</a:t>
            </a:r>
            <a:r>
              <a:rPr lang="ru-RU" sz="2000" dirty="0" smtClean="0"/>
              <a:t>, работающих в одной группе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- Повышение  квалификации  воспитателя  </a:t>
            </a:r>
            <a:r>
              <a:rPr lang="ru-RU" sz="2000" dirty="0" smtClean="0"/>
              <a:t>путем  изучения</a:t>
            </a:r>
            <a:br>
              <a:rPr lang="ru-RU" sz="2000" dirty="0" smtClean="0"/>
            </a:br>
            <a:r>
              <a:rPr lang="ru-RU" sz="2000" dirty="0" smtClean="0"/>
              <a:t>педагогического опыта и современных требований к математическому развитию дошкольников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ребования </a:t>
            </a:r>
            <a:r>
              <a:rPr lang="ru-RU" sz="2400" b="1" dirty="0">
                <a:solidFill>
                  <a:srgbClr val="FF0000"/>
                </a:solidFill>
              </a:rPr>
              <a:t>Федерального государственного образовательного стандарта </a:t>
            </a:r>
            <a:r>
              <a:rPr lang="ru-RU" sz="2400" b="1" dirty="0" smtClean="0">
                <a:solidFill>
                  <a:srgbClr val="FF0000"/>
                </a:solidFill>
              </a:rPr>
              <a:t> к развивающей – </a:t>
            </a:r>
            <a:r>
              <a:rPr lang="ru-RU" sz="2400" b="1" dirty="0">
                <a:solidFill>
                  <a:srgbClr val="FF0000"/>
                </a:solidFill>
              </a:rPr>
              <a:t>предметно – пространственная </a:t>
            </a:r>
            <a:r>
              <a:rPr lang="ru-RU" sz="2400" b="1" dirty="0" smtClean="0">
                <a:solidFill>
                  <a:srgbClr val="FF0000"/>
                </a:solidFill>
              </a:rPr>
              <a:t>среде.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 Она должна </a:t>
            </a:r>
            <a:r>
              <a:rPr lang="ru-RU" sz="2400" dirty="0"/>
              <a:t>быть: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3600" dirty="0" smtClean="0"/>
              <a:t>• </a:t>
            </a:r>
            <a:r>
              <a:rPr lang="ru-RU" sz="3600" dirty="0"/>
              <a:t>содержательно – насыщенной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• </a:t>
            </a:r>
            <a:r>
              <a:rPr lang="ru-RU" sz="3600" dirty="0"/>
              <a:t>трансформируемой; </a:t>
            </a:r>
            <a:endParaRPr lang="ru-RU" sz="3600" dirty="0" smtClean="0"/>
          </a:p>
          <a:p>
            <a:r>
              <a:rPr lang="ru-RU" sz="3600" dirty="0" smtClean="0"/>
              <a:t>• полифункциональной</a:t>
            </a:r>
            <a:r>
              <a:rPr lang="ru-RU" sz="3600" dirty="0"/>
              <a:t>; </a:t>
            </a:r>
            <a:endParaRPr lang="ru-RU" sz="3600" dirty="0" smtClean="0"/>
          </a:p>
          <a:p>
            <a:r>
              <a:rPr lang="ru-RU" sz="3600" dirty="0" smtClean="0"/>
              <a:t>• </a:t>
            </a:r>
            <a:r>
              <a:rPr lang="ru-RU" sz="3600" dirty="0"/>
              <a:t>вариативной; </a:t>
            </a:r>
            <a:endParaRPr lang="ru-RU" sz="3600" dirty="0" smtClean="0"/>
          </a:p>
          <a:p>
            <a:r>
              <a:rPr lang="ru-RU" sz="3600" dirty="0" smtClean="0"/>
              <a:t>• </a:t>
            </a:r>
            <a:r>
              <a:rPr lang="ru-RU" sz="3600" dirty="0"/>
              <a:t>доступной; </a:t>
            </a:r>
            <a:endParaRPr lang="ru-RU" sz="3600" dirty="0" smtClean="0"/>
          </a:p>
          <a:p>
            <a:r>
              <a:rPr lang="ru-RU" sz="3600" dirty="0"/>
              <a:t>• </a:t>
            </a:r>
            <a:r>
              <a:rPr lang="ru-RU" sz="3600" dirty="0" smtClean="0"/>
              <a:t>безопасной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285728"/>
            <a:ext cx="7715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Краткое содержание разделов программы по РЭМП в ДОУ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000108"/>
            <a:ext cx="75724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«Количество и счет»: </a:t>
            </a:r>
            <a:r>
              <a:rPr lang="ru-RU" sz="2000" dirty="0" smtClean="0"/>
              <a:t>представления о множестве, числе, счете, арифметических действиях, текстовых задачах.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«Величина»: </a:t>
            </a:r>
            <a:r>
              <a:rPr lang="ru-RU" sz="2000" dirty="0" smtClean="0"/>
              <a:t>представления о различных величинах, их сравнения и измерения (длине, ширине, высоте, толщине, площади, объеме, массе, времени).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«Форма»: </a:t>
            </a:r>
            <a:r>
              <a:rPr lang="ru-RU" sz="2000" dirty="0" smtClean="0"/>
              <a:t>представления о форме предметов, о геометриче­ских фигурах (плоских и объемных), их свойствах и отношениях.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«Ориентировка в пространстве»: </a:t>
            </a:r>
            <a:r>
              <a:rPr lang="ru-RU" sz="2000" dirty="0" smtClean="0"/>
              <a:t>ориентировка на своем теле, относительно себя, относительно предметов, относительно другого лица, ориентировка на плоскости и в пространстве, на листе бумаги (чистом и в клетку), ориентировка в движении.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«Ориентировка во времени»: </a:t>
            </a:r>
            <a:r>
              <a:rPr lang="ru-RU" sz="2000" dirty="0" smtClean="0"/>
              <a:t>представление о частях суток, днях недели, месяцах и временах года; развитие «чувства времени».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35520"/>
            <a:ext cx="2214546" cy="3422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7"/>
            <a:ext cx="2857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Колесникова Елена Владимировна </a:t>
            </a:r>
            <a:r>
              <a:rPr lang="ru-RU" dirty="0" smtClean="0"/>
              <a:t>Математические ступеньки. Программа развития математических представлений у дошкольников Методическое обеспечение –</a:t>
            </a:r>
          </a:p>
          <a:p>
            <a:pPr algn="ctr">
              <a:buNone/>
            </a:pPr>
            <a:r>
              <a:rPr lang="ru-RU" dirty="0" smtClean="0"/>
              <a:t>рабочие тетради; </a:t>
            </a:r>
          </a:p>
          <a:p>
            <a:pPr algn="ctr">
              <a:buNone/>
            </a:pPr>
            <a:r>
              <a:rPr lang="ru-RU" dirty="0" smtClean="0"/>
              <a:t>раздаточный материал</a:t>
            </a:r>
            <a:endParaRPr lang="ru-RU" dirty="0"/>
          </a:p>
        </p:txBody>
      </p:sp>
      <p:pic>
        <p:nvPicPr>
          <p:cNvPr id="7" name="Picture 2" descr="C:\Users\Admin\Desktop\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429000"/>
            <a:ext cx="2320560" cy="3429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285728"/>
            <a:ext cx="27860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Петерсон</a:t>
            </a:r>
            <a:r>
              <a:rPr lang="ru-RU" b="1" i="1" dirty="0" smtClean="0">
                <a:solidFill>
                  <a:srgbClr val="C00000"/>
                </a:solidFill>
              </a:rPr>
              <a:t> Людмила Георгиевна</a:t>
            </a:r>
          </a:p>
          <a:p>
            <a:pPr algn="ctr"/>
            <a:r>
              <a:rPr lang="ru-RU" dirty="0" smtClean="0"/>
              <a:t>«Ступеньки» - Программа курса математики для дошкольной подготовки детей 3-6 лет.</a:t>
            </a:r>
          </a:p>
          <a:p>
            <a:pPr algn="ctr"/>
            <a:r>
              <a:rPr lang="ru-RU" dirty="0" smtClean="0"/>
              <a:t>Программа методически обеспечена курсами "</a:t>
            </a:r>
            <a:r>
              <a:rPr lang="ru-RU" dirty="0" err="1" smtClean="0"/>
              <a:t>Игралочка</a:t>
            </a:r>
            <a:r>
              <a:rPr lang="ru-RU" dirty="0" smtClean="0"/>
              <a:t>" и "Раз - ступенька, два - ступенька..." </a:t>
            </a:r>
          </a:p>
        </p:txBody>
      </p:sp>
      <p:pic>
        <p:nvPicPr>
          <p:cNvPr id="10" name="Picture 3" descr="C:\Users\Admin\Desktop\product-3baf8be2585312e3e15a486cc066ef87-199x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7701" y="3429000"/>
            <a:ext cx="3046299" cy="3429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43636" y="428604"/>
            <a:ext cx="27860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Новикова Валентина Павловна</a:t>
            </a:r>
          </a:p>
          <a:p>
            <a:pPr algn="ctr"/>
            <a:r>
              <a:rPr lang="ru-RU" dirty="0" smtClean="0"/>
              <a:t>Авторская парциальная программа  «Математика в детском саду»</a:t>
            </a:r>
          </a:p>
          <a:p>
            <a:pPr algn="ctr"/>
            <a:r>
              <a:rPr lang="ru-RU" dirty="0" smtClean="0"/>
              <a:t>Методическое обеспечение: сценарии занятий, раздаточный материал, </a:t>
            </a:r>
          </a:p>
          <a:p>
            <a:pPr algn="ctr">
              <a:buNone/>
            </a:pPr>
            <a:r>
              <a:rPr lang="ru-RU" dirty="0" smtClean="0"/>
              <a:t>    рабочие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" y="3425049"/>
            <a:ext cx="2561892" cy="3380176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357167"/>
            <a:ext cx="2857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Людмила Сергеевна </a:t>
            </a:r>
            <a:r>
              <a:rPr lang="ru-RU" b="1" i="1" dirty="0" err="1" smtClean="0">
                <a:solidFill>
                  <a:srgbClr val="C00000"/>
                </a:solidFill>
              </a:rPr>
              <a:t>Метлина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Математика </a:t>
            </a:r>
            <a:r>
              <a:rPr lang="ru-RU" dirty="0"/>
              <a:t>в детском саду. М</a:t>
            </a:r>
            <a:r>
              <a:rPr lang="ru-RU" dirty="0" smtClean="0"/>
              <a:t>етодика </a:t>
            </a:r>
            <a:r>
              <a:rPr lang="ru-RU" dirty="0"/>
              <a:t>работы с детьми по развитию у них </a:t>
            </a:r>
            <a:r>
              <a:rPr lang="ru-RU" dirty="0" err="1" smtClean="0"/>
              <a:t>элементарныхматематических</a:t>
            </a:r>
            <a:r>
              <a:rPr lang="ru-RU" dirty="0" smtClean="0"/>
              <a:t> </a:t>
            </a:r>
            <a:r>
              <a:rPr lang="ru-RU" dirty="0"/>
              <a:t>представлений, предлагаются примерные конспекты занятий во всех возрастных группах детского сада.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85728"/>
            <a:ext cx="27860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Фнна Михайловна </a:t>
            </a:r>
            <a:r>
              <a:rPr lang="ru-RU" b="1" i="1" dirty="0" err="1" smtClean="0">
                <a:solidFill>
                  <a:srgbClr val="C00000"/>
                </a:solidFill>
              </a:rPr>
              <a:t>Страунинг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Предлагаемые игры, тесты, упражнения основаны на решении изобретательных задач - ТРИЗ (автор - </a:t>
            </a:r>
            <a:r>
              <a:rPr lang="ru-RU" dirty="0" err="1"/>
              <a:t>Г.А.Альтшуллер</a:t>
            </a:r>
            <a:r>
              <a:rPr lang="ru-RU" dirty="0"/>
              <a:t>) и </a:t>
            </a:r>
            <a:r>
              <a:rPr lang="ru-RU" dirty="0" err="1" smtClean="0"/>
              <a:t>общейтеории</a:t>
            </a:r>
            <a:r>
              <a:rPr lang="ru-RU" dirty="0" smtClean="0"/>
              <a:t> </a:t>
            </a:r>
            <a:r>
              <a:rPr lang="ru-RU" dirty="0"/>
              <a:t>сильного мышления - ОТСМ (автор - </a:t>
            </a:r>
            <a:r>
              <a:rPr lang="ru-RU" dirty="0" err="1"/>
              <a:t>Н.Н.Хоменко</a:t>
            </a:r>
            <a:r>
              <a:rPr lang="ru-RU" dirty="0"/>
              <a:t>).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135831" y="285728"/>
            <a:ext cx="2786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Алиева Татьяна Ивановна, </a:t>
            </a:r>
            <a:r>
              <a:rPr lang="ru-RU" b="1" i="1" dirty="0" err="1">
                <a:solidFill>
                  <a:srgbClr val="C00000"/>
                </a:solidFill>
              </a:rPr>
              <a:t>Тарунтаева</a:t>
            </a:r>
            <a:r>
              <a:rPr lang="ru-RU" b="1" i="1" dirty="0">
                <a:solidFill>
                  <a:srgbClr val="C00000"/>
                </a:solidFill>
              </a:rPr>
              <a:t> Татьяна </a:t>
            </a:r>
            <a:r>
              <a:rPr lang="ru-RU" b="1" i="1" dirty="0" smtClean="0">
                <a:solidFill>
                  <a:srgbClr val="C00000"/>
                </a:solidFill>
              </a:rPr>
              <a:t>Владимировна</a:t>
            </a: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Развитие </a:t>
            </a:r>
            <a:r>
              <a:rPr lang="ru-RU" dirty="0"/>
              <a:t>математических представлений у дошкольников. Методическое пособие. Соответствует ФГОС ДО</a:t>
            </a:r>
            <a:endParaRPr 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27" y="3424411"/>
            <a:ext cx="2364294" cy="34342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592" y="3425049"/>
            <a:ext cx="2514560" cy="34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81" y="857228"/>
            <a:ext cx="285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Соловьева Елена </a:t>
            </a:r>
            <a:r>
              <a:rPr lang="ru-RU" b="1" i="1" dirty="0" smtClean="0">
                <a:solidFill>
                  <a:srgbClr val="C00000"/>
                </a:solidFill>
              </a:rPr>
              <a:t>Викторовна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>Предлагаемое </a:t>
            </a:r>
            <a:r>
              <a:rPr lang="ru-RU" dirty="0"/>
              <a:t>пособие входит в программно-методический комплекс "Радуга".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0060" y="837293"/>
            <a:ext cx="27860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Михайлова З., </a:t>
            </a:r>
            <a:r>
              <a:rPr lang="ru-RU" b="1" i="1" dirty="0" err="1">
                <a:solidFill>
                  <a:srgbClr val="C00000"/>
                </a:solidFill>
              </a:rPr>
              <a:t>Чеплашкина</a:t>
            </a:r>
            <a:r>
              <a:rPr lang="ru-RU" b="1" i="1" dirty="0">
                <a:solidFill>
                  <a:srgbClr val="C00000"/>
                </a:solidFill>
              </a:rPr>
              <a:t> И., </a:t>
            </a:r>
            <a:r>
              <a:rPr lang="ru-RU" b="1" i="1" dirty="0" err="1">
                <a:solidFill>
                  <a:srgbClr val="C00000"/>
                </a:solidFill>
              </a:rPr>
              <a:t>Харько</a:t>
            </a:r>
            <a:r>
              <a:rPr lang="ru-RU" b="1" i="1" dirty="0">
                <a:solidFill>
                  <a:srgbClr val="C00000"/>
                </a:solidFill>
              </a:rPr>
              <a:t> Т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Библиотека программы "Детство". Разработано в соответствии с ФГОС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135831" y="285728"/>
            <a:ext cx="2786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Демина Елена </a:t>
            </a:r>
            <a:r>
              <a:rPr lang="ru-RU" b="1" i="1" dirty="0" smtClean="0">
                <a:solidFill>
                  <a:srgbClr val="C00000"/>
                </a:solidFill>
              </a:rPr>
              <a:t>Серафимовна</a:t>
            </a:r>
          </a:p>
          <a:p>
            <a:pPr algn="ctr"/>
            <a:r>
              <a:rPr lang="ru-RU" dirty="0" smtClean="0"/>
              <a:t>Развитие </a:t>
            </a:r>
            <a:r>
              <a:rPr lang="ru-RU" dirty="0"/>
              <a:t>элементарных математических представлений. В пособии представлен обзорный анализ задач, содержания и методов формирования математических представлений у детей дошкольного возраста</a:t>
            </a:r>
            <a:endParaRPr lang="ru-RU" dirty="0" smtClean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2" y="3570029"/>
            <a:ext cx="2465072" cy="328797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32" y="3532670"/>
            <a:ext cx="2272135" cy="3323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1" y="3570030"/>
            <a:ext cx="2163321" cy="32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851648" cy="1114420"/>
          </a:xfrm>
        </p:spPr>
        <p:txBody>
          <a:bodyPr>
            <a:normAutofit/>
          </a:bodyPr>
          <a:lstStyle/>
          <a:p>
            <a:pPr algn="ctr"/>
            <a:endParaRPr lang="ru-RU" sz="5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428868"/>
            <a:ext cx="8072494" cy="2714644"/>
          </a:xfrm>
        </p:spPr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im0-tub-ru.yandex.net/i?id=5d1b5fb15b04e699916e6c4c19930628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892" y="2946800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«</a:t>
            </a:r>
            <a:r>
              <a:rPr lang="ru-RU" sz="2800" i="1" dirty="0" smtClean="0">
                <a:solidFill>
                  <a:srgbClr val="002060"/>
                </a:solidFill>
              </a:rPr>
              <a:t>Человеческий разум является математическим: он стремится к точности, к измерению, к сравнению. ...Без математического воспитания и образования невозможно ни понять прогресс нашей эпохи, ни принять в нём участие</a:t>
            </a:r>
            <a:r>
              <a:rPr lang="ru-RU" sz="2800" i="1" dirty="0" smtClean="0">
                <a:solidFill>
                  <a:srgbClr val="FF0000"/>
                </a:solidFill>
              </a:rPr>
              <a:t>»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sz="2800" i="1" dirty="0" smtClean="0"/>
          </a:p>
          <a:p>
            <a:pPr algn="ctr"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                             М. </a:t>
            </a:r>
            <a:r>
              <a:rPr lang="ru-RU" sz="2800" i="1" dirty="0" err="1" smtClean="0">
                <a:solidFill>
                  <a:srgbClr val="FF0000"/>
                </a:solidFill>
              </a:rPr>
              <a:t>Монтессори</a:t>
            </a:r>
            <a:endParaRPr lang="ru-RU" sz="2800" i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3021" y="880806"/>
            <a:ext cx="6966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98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https://im0-tub-ru.yandex.net/i?id=5d1b5fb15b04e699916e6c4c19930628&amp;n=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7739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88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5d1b5fb15b04e699916e6c4c19930628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554269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29" y="274638"/>
            <a:ext cx="5779944" cy="114300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1859340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Закон </a:t>
            </a:r>
            <a:r>
              <a:rPr lang="ru-RU" b="1" dirty="0"/>
              <a:t>«Об образовании в Российской Федерации»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Федеральный государственный </a:t>
            </a:r>
            <a:r>
              <a:rPr lang="ru-RU" b="1" dirty="0" smtClean="0"/>
              <a:t>стандарт </a:t>
            </a:r>
            <a:r>
              <a:rPr lang="ru-RU" b="1" dirty="0"/>
              <a:t>дошкольного образования.</a:t>
            </a:r>
          </a:p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8316">
            <a:off x="4070777" y="3271284"/>
            <a:ext cx="2041429" cy="3050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0932">
            <a:off x="5860150" y="3149524"/>
            <a:ext cx="2065940" cy="30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Цель математического развития дошкольников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84637"/>
            <a:ext cx="8229600" cy="57775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Всестороннее развитие личности ребенка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Подготовка к успешному обучению в школе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Коррекционно-воспитательная работа</a:t>
            </a:r>
          </a:p>
          <a:p>
            <a:pPr>
              <a:spcBef>
                <a:spcPts val="0"/>
              </a:spcBef>
            </a:pPr>
            <a:endParaRPr lang="ru-RU" sz="2800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Задачи </a:t>
            </a:r>
            <a:r>
              <a:rPr lang="ru-RU" b="1" i="1" dirty="0">
                <a:solidFill>
                  <a:srgbClr val="FF0000"/>
                </a:solidFill>
              </a:rPr>
              <a:t>РЭМП в дошкольном </a:t>
            </a:r>
            <a:r>
              <a:rPr lang="ru-RU" b="1" i="1" dirty="0" smtClean="0">
                <a:solidFill>
                  <a:srgbClr val="FF0000"/>
                </a:solidFill>
              </a:rPr>
              <a:t>возрасте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/>
              <a:t>1. Формирование   </a:t>
            </a:r>
            <a:r>
              <a:rPr lang="ru-RU" sz="2600" dirty="0">
                <a:solidFill>
                  <a:srgbClr val="FF0000"/>
                </a:solidFill>
              </a:rPr>
              <a:t>системы </a:t>
            </a:r>
            <a:r>
              <a:rPr lang="ru-RU" sz="2600" dirty="0"/>
              <a:t>  элементарных   математических представлений.</a:t>
            </a:r>
          </a:p>
          <a:p>
            <a:pPr lvl="0">
              <a:spcBef>
                <a:spcPts val="0"/>
              </a:spcBef>
              <a:buNone/>
            </a:pPr>
            <a:r>
              <a:rPr lang="ru-RU" sz="2600" dirty="0"/>
              <a:t>2. Формирование </a:t>
            </a:r>
            <a:r>
              <a:rPr lang="ru-RU" sz="2600" dirty="0">
                <a:solidFill>
                  <a:srgbClr val="FF0000"/>
                </a:solidFill>
              </a:rPr>
              <a:t>предпосылок</a:t>
            </a:r>
            <a:r>
              <a:rPr lang="ru-RU" sz="2600" dirty="0"/>
              <a:t> математического мышления.</a:t>
            </a:r>
          </a:p>
          <a:p>
            <a:pPr lvl="0">
              <a:spcBef>
                <a:spcPts val="0"/>
              </a:spcBef>
              <a:buNone/>
            </a:pPr>
            <a:r>
              <a:rPr lang="ru-RU" sz="2600" dirty="0"/>
              <a:t>3. Формирование </a:t>
            </a:r>
            <a:r>
              <a:rPr lang="ru-RU" sz="2600" dirty="0">
                <a:solidFill>
                  <a:srgbClr val="FF0000"/>
                </a:solidFill>
              </a:rPr>
              <a:t>сенсорных процессов </a:t>
            </a:r>
            <a:r>
              <a:rPr lang="ru-RU" sz="2600" dirty="0"/>
              <a:t>и способностей.</a:t>
            </a:r>
          </a:p>
          <a:p>
            <a:pPr lvl="0">
              <a:spcBef>
                <a:spcPts val="0"/>
              </a:spcBef>
              <a:buNone/>
            </a:pPr>
            <a:r>
              <a:rPr lang="ru-RU" sz="2600" dirty="0"/>
              <a:t>4. Расширение и обогащение </a:t>
            </a:r>
            <a:r>
              <a:rPr lang="ru-RU" sz="2600" dirty="0">
                <a:solidFill>
                  <a:srgbClr val="FF0000"/>
                </a:solidFill>
              </a:rPr>
              <a:t>словаря</a:t>
            </a:r>
            <a:r>
              <a:rPr lang="ru-RU" sz="2600" dirty="0"/>
              <a:t> и совершенствование </a:t>
            </a:r>
            <a:r>
              <a:rPr lang="ru-RU" sz="2600" dirty="0" smtClean="0"/>
              <a:t>связной </a:t>
            </a:r>
            <a:r>
              <a:rPr lang="ru-RU" sz="2600" dirty="0"/>
              <a:t>речи.</a:t>
            </a:r>
          </a:p>
          <a:p>
            <a:pPr lvl="0">
              <a:spcBef>
                <a:spcPts val="0"/>
              </a:spcBef>
              <a:buNone/>
            </a:pPr>
            <a:r>
              <a:rPr lang="ru-RU" sz="2600" dirty="0"/>
              <a:t>5. Формирование </a:t>
            </a:r>
            <a:r>
              <a:rPr lang="ru-RU" sz="2600" dirty="0">
                <a:solidFill>
                  <a:srgbClr val="FF0000"/>
                </a:solidFill>
              </a:rPr>
              <a:t>начальных форм учебной деятельности.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6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7215238" cy="107157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285728"/>
            <a:ext cx="7175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Принципы обучения математике</a:t>
            </a:r>
            <a:endParaRPr lang="ru-RU" sz="3600" dirty="0"/>
          </a:p>
        </p:txBody>
      </p:sp>
      <p:sp>
        <p:nvSpPr>
          <p:cNvPr id="7" name="Лента лицом вниз 6"/>
          <p:cNvSpPr/>
          <p:nvPr/>
        </p:nvSpPr>
        <p:spPr>
          <a:xfrm>
            <a:off x="0" y="4643446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Доступность.</a:t>
            </a:r>
          </a:p>
        </p:txBody>
      </p:sp>
      <p:sp>
        <p:nvSpPr>
          <p:cNvPr id="8" name="Лента лицом вниз 7"/>
          <p:cNvSpPr/>
          <p:nvPr/>
        </p:nvSpPr>
        <p:spPr>
          <a:xfrm>
            <a:off x="0" y="5357826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Постоянная повторяемость.</a:t>
            </a:r>
          </a:p>
        </p:txBody>
      </p:sp>
      <p:sp>
        <p:nvSpPr>
          <p:cNvPr id="9" name="Лента лицом вниз 8"/>
          <p:cNvSpPr/>
          <p:nvPr/>
        </p:nvSpPr>
        <p:spPr>
          <a:xfrm>
            <a:off x="0" y="6072206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Коррекционная направленность и др.</a:t>
            </a:r>
            <a:endParaRPr lang="ru-RU" dirty="0"/>
          </a:p>
        </p:txBody>
      </p:sp>
      <p:sp>
        <p:nvSpPr>
          <p:cNvPr id="10" name="Лента лицом вниз 9"/>
          <p:cNvSpPr/>
          <p:nvPr/>
        </p:nvSpPr>
        <p:spPr>
          <a:xfrm>
            <a:off x="0" y="4000504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Связь с жизнью.</a:t>
            </a:r>
          </a:p>
        </p:txBody>
      </p:sp>
      <p:sp>
        <p:nvSpPr>
          <p:cNvPr id="11" name="Лента лицом вниз 10"/>
          <p:cNvSpPr/>
          <p:nvPr/>
        </p:nvSpPr>
        <p:spPr>
          <a:xfrm>
            <a:off x="0" y="3286124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Индивидуальный и дифференцированный подход.</a:t>
            </a:r>
          </a:p>
        </p:txBody>
      </p:sp>
      <p:sp>
        <p:nvSpPr>
          <p:cNvPr id="12" name="Лента лицом вниз 11"/>
          <p:cNvSpPr/>
          <p:nvPr/>
        </p:nvSpPr>
        <p:spPr>
          <a:xfrm>
            <a:off x="0" y="2571744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Систематичность и последовательность.</a:t>
            </a:r>
          </a:p>
        </p:txBody>
      </p:sp>
      <p:sp>
        <p:nvSpPr>
          <p:cNvPr id="13" name="Лента лицом вниз 12"/>
          <p:cNvSpPr/>
          <p:nvPr/>
        </p:nvSpPr>
        <p:spPr>
          <a:xfrm>
            <a:off x="0" y="1857364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Наглядность.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0" y="1214422"/>
            <a:ext cx="91440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Сознательность и активность.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518514"/>
              </p:ext>
            </p:extLst>
          </p:nvPr>
        </p:nvGraphicFramePr>
        <p:xfrm>
          <a:off x="1524000" y="1397000"/>
          <a:ext cx="609600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47667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Методы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,используемые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в образовательной деятельности по 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ЭМП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Формы работы по формированию элементарных математических представлений</a:t>
            </a:r>
            <a:endParaRPr lang="ru-RU" sz="2800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928630" y="2143116"/>
            <a:ext cx="821537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Непосредственно образовательная деятельность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0" y="2857496"/>
            <a:ext cx="821537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Организация РППС («Центры познавательного развития»)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928630" y="3643314"/>
            <a:ext cx="821537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Досуги (викторины, КВН)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0" y="4357694"/>
            <a:ext cx="821537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Совместная деятельность в режимных моментах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928630" y="5143512"/>
            <a:ext cx="821537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Самостоятельная деятельность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0" y="1357298"/>
            <a:ext cx="8215370" cy="1000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Игровая деятельность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5346" y="5857868"/>
            <a:ext cx="8215370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Индивидуальная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357554" y="250030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Всестороннее развитие ребенка в процессе РЭМП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1214422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Сенсорное развитие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6116" y="35716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мышления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58" y="1500174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познавательных интересов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57950" y="3500438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памяти, внимания, воображения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00430" y="4857760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специальных навыков и умений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85786" y="4071942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Развитие речи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>
            <a:stCxn id="8" idx="0"/>
            <a:endCxn id="10" idx="4"/>
          </p:cNvCxnSpPr>
          <p:nvPr/>
        </p:nvCxnSpPr>
        <p:spPr>
          <a:xfrm rot="16200000" flipV="1">
            <a:off x="4214810" y="214311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7"/>
            <a:endCxn id="9" idx="3"/>
          </p:cNvCxnSpPr>
          <p:nvPr/>
        </p:nvCxnSpPr>
        <p:spPr>
          <a:xfrm rot="5400000" flipH="1" flipV="1">
            <a:off x="5923937" y="2001727"/>
            <a:ext cx="225084" cy="1211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6"/>
            <a:endCxn id="12" idx="1"/>
          </p:cNvCxnSpPr>
          <p:nvPr/>
        </p:nvCxnSpPr>
        <p:spPr>
          <a:xfrm>
            <a:off x="5786446" y="3250405"/>
            <a:ext cx="927207" cy="469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4"/>
            <a:endCxn id="13" idx="0"/>
          </p:cNvCxnSpPr>
          <p:nvPr/>
        </p:nvCxnSpPr>
        <p:spPr>
          <a:xfrm rot="16200000" flipH="1">
            <a:off x="4214810" y="435769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3"/>
            <a:endCxn id="14" idx="7"/>
          </p:cNvCxnSpPr>
          <p:nvPr/>
        </p:nvCxnSpPr>
        <p:spPr>
          <a:xfrm rot="5400000">
            <a:off x="3030698" y="3609082"/>
            <a:ext cx="510836" cy="854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1"/>
            <a:endCxn id="11" idx="5"/>
          </p:cNvCxnSpPr>
          <p:nvPr/>
        </p:nvCxnSpPr>
        <p:spPr>
          <a:xfrm rot="16200000" flipH="1" flipV="1">
            <a:off x="3041468" y="2108884"/>
            <a:ext cx="60668" cy="128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6" descr="https://im0-tub-ru.yandex.net/i?id=5d1b5fb15b04e699916e6c4c1993062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Средства РЭМП</a:t>
            </a:r>
            <a:endParaRPr lang="ru-RU" sz="3200" dirty="0"/>
          </a:p>
        </p:txBody>
      </p:sp>
      <p:sp>
        <p:nvSpPr>
          <p:cNvPr id="7" name="Загнутый угол 6"/>
          <p:cNvSpPr/>
          <p:nvPr/>
        </p:nvSpPr>
        <p:spPr>
          <a:xfrm rot="21347036">
            <a:off x="575047" y="1015241"/>
            <a:ext cx="2856471" cy="26699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u="sng" dirty="0" smtClean="0"/>
              <a:t>Оборудование для игр и занятий </a:t>
            </a:r>
            <a:r>
              <a:rPr lang="ru-RU" dirty="0" smtClean="0"/>
              <a:t>(наборное полотно, счетная лесенка, </a:t>
            </a:r>
            <a:r>
              <a:rPr lang="ru-RU" dirty="0" err="1" smtClean="0"/>
              <a:t>фланелеграф</a:t>
            </a:r>
            <a:r>
              <a:rPr lang="ru-RU" dirty="0" smtClean="0"/>
              <a:t>, магнитная доска, доска для письма, ТСО и др.)</a:t>
            </a:r>
          </a:p>
        </p:txBody>
      </p:sp>
      <p:sp>
        <p:nvSpPr>
          <p:cNvPr id="8" name="Загнутый угол 7"/>
          <p:cNvSpPr/>
          <p:nvPr/>
        </p:nvSpPr>
        <p:spPr>
          <a:xfrm rot="21251088">
            <a:off x="5683310" y="849598"/>
            <a:ext cx="2845135" cy="273262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u="sng" dirty="0" smtClean="0"/>
          </a:p>
          <a:p>
            <a:pPr lvl="0"/>
            <a:r>
              <a:rPr lang="ru-RU" u="sng" dirty="0" smtClean="0"/>
              <a:t>Комплекты дидактического наглядного материала </a:t>
            </a:r>
            <a:r>
              <a:rPr lang="ru-RU" dirty="0" smtClean="0"/>
              <a:t>(игрушки, конструкторы, строительный материал, демонстрационный и раздаточный материал, наборы «Учись считать» и др.)</a:t>
            </a:r>
          </a:p>
        </p:txBody>
      </p:sp>
      <p:sp>
        <p:nvSpPr>
          <p:cNvPr id="9" name="Загнутый угол 8"/>
          <p:cNvSpPr/>
          <p:nvPr/>
        </p:nvSpPr>
        <p:spPr>
          <a:xfrm rot="21302175">
            <a:off x="3041394" y="3686824"/>
            <a:ext cx="2774837" cy="271991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u="sng" dirty="0" smtClean="0"/>
              <a:t>Литература</a:t>
            </a:r>
            <a:r>
              <a:rPr lang="ru-RU" dirty="0" smtClean="0"/>
              <a:t> (методические пособия для воспитателей, сборники игр и упражнений, книги для детей, рабочие тетради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https://im0-tub-ru.yandex.net/i?id=5d1b5fb15b04e699916e6c4c19930628&amp;n=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77399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642918"/>
            <a:ext cx="655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Дидактические игры по РЭМП:</a:t>
            </a:r>
          </a:p>
          <a:p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Игры </a:t>
            </a:r>
            <a:r>
              <a:rPr lang="ru-RU" sz="3200" dirty="0"/>
              <a:t>с цифрами и числами 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Игры путешествия во времени 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Игры </a:t>
            </a:r>
            <a:r>
              <a:rPr lang="ru-RU" sz="3200" dirty="0"/>
              <a:t>на ориентировку в пространстве 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Игры </a:t>
            </a:r>
            <a:r>
              <a:rPr lang="ru-RU" sz="3200" dirty="0"/>
              <a:t>с геометрическими фигурами 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 </a:t>
            </a:r>
            <a:r>
              <a:rPr lang="ru-RU" sz="3200" dirty="0"/>
              <a:t>Игры на логическое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15869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851</Words>
  <Application>Microsoft Office PowerPoint</Application>
  <PresentationFormat>Экран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Цель математического развития дошкольников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 2</dc:title>
  <dc:creator>Ольга Васильевна</dc:creator>
  <cp:lastModifiedBy>Alex</cp:lastModifiedBy>
  <cp:revision>128</cp:revision>
  <cp:lastPrinted>2018-12-13T18:31:38Z</cp:lastPrinted>
  <dcterms:created xsi:type="dcterms:W3CDTF">2016-02-16T07:50:29Z</dcterms:created>
  <dcterms:modified xsi:type="dcterms:W3CDTF">2018-12-13T21:33:06Z</dcterms:modified>
</cp:coreProperties>
</file>