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307" r:id="rId2"/>
    <p:sldId id="361" r:id="rId3"/>
    <p:sldId id="370" r:id="rId4"/>
    <p:sldId id="369" r:id="rId5"/>
    <p:sldId id="363" r:id="rId6"/>
    <p:sldId id="371" r:id="rId7"/>
    <p:sldId id="372" r:id="rId8"/>
    <p:sldId id="373" r:id="rId9"/>
    <p:sldId id="374" r:id="rId10"/>
    <p:sldId id="375" r:id="rId11"/>
    <p:sldId id="338" r:id="rId1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F3BB"/>
    <a:srgbClr val="FFFF93"/>
    <a:srgbClr val="FFC1C1"/>
    <a:srgbClr val="C0CBFC"/>
    <a:srgbClr val="A50021"/>
    <a:srgbClr val="FFFF69"/>
    <a:srgbClr val="C5F0FF"/>
    <a:srgbClr val="CCFFCC"/>
    <a:srgbClr val="E2F5B9"/>
    <a:srgbClr val="A3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B41073-5F3C-4B62-9B4C-88DCB62A9D7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0C31F6E8-F19D-4A95-8BC3-03FE7B90F463}">
      <dgm:prSet phldrT="[Текст]"/>
      <dgm:spPr>
        <a:solidFill>
          <a:srgbClr val="D7F3BB"/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документы федерального уровня</a:t>
          </a:r>
          <a:endParaRPr lang="ru-RU" b="1" dirty="0"/>
        </a:p>
      </dgm:t>
    </dgm:pt>
    <dgm:pt modelId="{DA81A81A-2BF2-4DE0-B555-890631C3A377}" type="parTrans" cxnId="{3787D0B0-833D-4E6F-8382-387B87B49DEF}">
      <dgm:prSet/>
      <dgm:spPr/>
      <dgm:t>
        <a:bodyPr/>
        <a:lstStyle/>
        <a:p>
          <a:endParaRPr lang="ru-RU"/>
        </a:p>
      </dgm:t>
    </dgm:pt>
    <dgm:pt modelId="{AC213B14-9E4B-4D27-88B2-31DD900B5C99}" type="sibTrans" cxnId="{3787D0B0-833D-4E6F-8382-387B87B49DEF}">
      <dgm:prSet/>
      <dgm:spPr/>
      <dgm:t>
        <a:bodyPr/>
        <a:lstStyle/>
        <a:p>
          <a:endParaRPr lang="ru-RU"/>
        </a:p>
      </dgm:t>
    </dgm:pt>
    <dgm:pt modelId="{CA5059C6-80E2-4AB8-9F63-8DDB69089BDE}">
      <dgm:prSet phldrT="[Текст]"/>
      <dgm:spPr>
        <a:solidFill>
          <a:srgbClr val="D7F3BB"/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регионального уровня</a:t>
          </a:r>
          <a:endParaRPr lang="ru-RU" b="1" dirty="0"/>
        </a:p>
      </dgm:t>
    </dgm:pt>
    <dgm:pt modelId="{5497380B-4B02-4C1F-9F28-328C011DF660}" type="parTrans" cxnId="{1C334506-C17E-421D-A76F-562DDA10B12D}">
      <dgm:prSet/>
      <dgm:spPr/>
      <dgm:t>
        <a:bodyPr/>
        <a:lstStyle/>
        <a:p>
          <a:endParaRPr lang="ru-RU"/>
        </a:p>
      </dgm:t>
    </dgm:pt>
    <dgm:pt modelId="{38B287FD-DB87-4A20-9149-92A6B007C958}" type="sibTrans" cxnId="{1C334506-C17E-421D-A76F-562DDA10B12D}">
      <dgm:prSet/>
      <dgm:spPr/>
      <dgm:t>
        <a:bodyPr/>
        <a:lstStyle/>
        <a:p>
          <a:endParaRPr lang="ru-RU"/>
        </a:p>
      </dgm:t>
    </dgm:pt>
    <dgm:pt modelId="{D8FDCC47-D869-4CC1-A1F6-E4FB0FE98C76}">
      <dgm:prSet phldrT="[Текст]"/>
      <dgm:spPr>
        <a:solidFill>
          <a:srgbClr val="D7F3BB"/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муниципального уровня</a:t>
          </a:r>
          <a:endParaRPr lang="ru-RU" b="1" dirty="0"/>
        </a:p>
      </dgm:t>
    </dgm:pt>
    <dgm:pt modelId="{A290BB7E-B2CE-4F2E-B5EF-D6503DACFA05}" type="parTrans" cxnId="{25B83227-115B-4E5D-8867-3BB21177D7D8}">
      <dgm:prSet/>
      <dgm:spPr/>
      <dgm:t>
        <a:bodyPr/>
        <a:lstStyle/>
        <a:p>
          <a:endParaRPr lang="ru-RU"/>
        </a:p>
      </dgm:t>
    </dgm:pt>
    <dgm:pt modelId="{0100C5A7-F2EE-4E91-8A6E-A1E5EEEFD406}" type="sibTrans" cxnId="{25B83227-115B-4E5D-8867-3BB21177D7D8}">
      <dgm:prSet/>
      <dgm:spPr/>
      <dgm:t>
        <a:bodyPr/>
        <a:lstStyle/>
        <a:p>
          <a:endParaRPr lang="ru-RU"/>
        </a:p>
      </dgm:t>
    </dgm:pt>
    <dgm:pt modelId="{75E94B34-6D2A-4290-B73D-3F36E4B5D972}">
      <dgm:prSet phldrT="[Текст]"/>
      <dgm:spPr>
        <a:solidFill>
          <a:srgbClr val="D7F3BB"/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институционального уровня</a:t>
          </a:r>
          <a:endParaRPr lang="ru-RU" b="1" dirty="0"/>
        </a:p>
      </dgm:t>
    </dgm:pt>
    <dgm:pt modelId="{5DCF6C07-5BBE-457D-8442-B5E826BD213D}" type="parTrans" cxnId="{7217A111-B28E-4965-91E6-2CE24CF41C8D}">
      <dgm:prSet/>
      <dgm:spPr/>
      <dgm:t>
        <a:bodyPr/>
        <a:lstStyle/>
        <a:p>
          <a:endParaRPr lang="ru-RU"/>
        </a:p>
      </dgm:t>
    </dgm:pt>
    <dgm:pt modelId="{03FF43C8-C940-4C25-9B2C-F57FC8892F69}" type="sibTrans" cxnId="{7217A111-B28E-4965-91E6-2CE24CF41C8D}">
      <dgm:prSet/>
      <dgm:spPr/>
      <dgm:t>
        <a:bodyPr/>
        <a:lstStyle/>
        <a:p>
          <a:endParaRPr lang="ru-RU"/>
        </a:p>
      </dgm:t>
    </dgm:pt>
    <dgm:pt modelId="{0A9ADB9B-9517-4752-9C1A-DE9C2A8253D5}" type="pres">
      <dgm:prSet presAssocID="{12B41073-5F3C-4B62-9B4C-88DCB62A9D71}" presName="Name0" presStyleCnt="0">
        <dgm:presLayoutVars>
          <dgm:dir/>
          <dgm:animLvl val="lvl"/>
          <dgm:resizeHandles val="exact"/>
        </dgm:presLayoutVars>
      </dgm:prSet>
      <dgm:spPr/>
    </dgm:pt>
    <dgm:pt modelId="{1AE8E364-DDE7-4F20-805C-633B3FE642EF}" type="pres">
      <dgm:prSet presAssocID="{0C31F6E8-F19D-4A95-8BC3-03FE7B90F463}" presName="Name8" presStyleCnt="0"/>
      <dgm:spPr/>
    </dgm:pt>
    <dgm:pt modelId="{2ED4F04D-9386-488E-A018-C442F2BFBF17}" type="pres">
      <dgm:prSet presAssocID="{0C31F6E8-F19D-4A95-8BC3-03FE7B90F463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6AD91C-3D4F-4DDE-A3D2-9E4FBC471A41}" type="pres">
      <dgm:prSet presAssocID="{0C31F6E8-F19D-4A95-8BC3-03FE7B90F46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1A5023-7C78-46C5-A56A-6EB5A7227B98}" type="pres">
      <dgm:prSet presAssocID="{CA5059C6-80E2-4AB8-9F63-8DDB69089BDE}" presName="Name8" presStyleCnt="0"/>
      <dgm:spPr/>
    </dgm:pt>
    <dgm:pt modelId="{986B3E7A-59D0-4F7F-8E27-12D4C4EEAB1D}" type="pres">
      <dgm:prSet presAssocID="{CA5059C6-80E2-4AB8-9F63-8DDB69089BDE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AAA93-549A-4CA3-A954-3407C49C7301}" type="pres">
      <dgm:prSet presAssocID="{CA5059C6-80E2-4AB8-9F63-8DDB69089BD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4C0DE7-1BF4-4B7D-BDC1-8B740D2BAB7D}" type="pres">
      <dgm:prSet presAssocID="{D8FDCC47-D869-4CC1-A1F6-E4FB0FE98C76}" presName="Name8" presStyleCnt="0"/>
      <dgm:spPr/>
    </dgm:pt>
    <dgm:pt modelId="{3A2E5333-6FAD-4C89-BDE0-2315E2489CDD}" type="pres">
      <dgm:prSet presAssocID="{D8FDCC47-D869-4CC1-A1F6-E4FB0FE98C76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CEE3DC-A29B-4422-B641-ED8DC01A50CB}" type="pres">
      <dgm:prSet presAssocID="{D8FDCC47-D869-4CC1-A1F6-E4FB0FE98C7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CA314-C17C-4119-8B50-D0CAE3B0ADDB}" type="pres">
      <dgm:prSet presAssocID="{75E94B34-6D2A-4290-B73D-3F36E4B5D972}" presName="Name8" presStyleCnt="0"/>
      <dgm:spPr/>
    </dgm:pt>
    <dgm:pt modelId="{006CA21B-76E0-4BDA-8A26-6997E6CFEDF4}" type="pres">
      <dgm:prSet presAssocID="{75E94B34-6D2A-4290-B73D-3F36E4B5D972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31E8E-6743-44CA-B6F6-742EC5D9EEED}" type="pres">
      <dgm:prSet presAssocID="{75E94B34-6D2A-4290-B73D-3F36E4B5D97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D11C55-4F38-45C6-B4B0-784DBF3972DB}" type="presOf" srcId="{D8FDCC47-D869-4CC1-A1F6-E4FB0FE98C76}" destId="{3A2E5333-6FAD-4C89-BDE0-2315E2489CDD}" srcOrd="0" destOrd="0" presId="urn:microsoft.com/office/officeart/2005/8/layout/pyramid1"/>
    <dgm:cxn modelId="{FF8CAEF6-287C-491E-BE24-43E534FBC420}" type="presOf" srcId="{CA5059C6-80E2-4AB8-9F63-8DDB69089BDE}" destId="{986B3E7A-59D0-4F7F-8E27-12D4C4EEAB1D}" srcOrd="0" destOrd="0" presId="urn:microsoft.com/office/officeart/2005/8/layout/pyramid1"/>
    <dgm:cxn modelId="{CDCA27F1-9D15-4351-AB04-5BF950A10DFC}" type="presOf" srcId="{75E94B34-6D2A-4290-B73D-3F36E4B5D972}" destId="{006CA21B-76E0-4BDA-8A26-6997E6CFEDF4}" srcOrd="0" destOrd="0" presId="urn:microsoft.com/office/officeart/2005/8/layout/pyramid1"/>
    <dgm:cxn modelId="{34FC6F7B-0ED8-4AB4-87E8-705CCB6648FF}" type="presOf" srcId="{75E94B34-6D2A-4290-B73D-3F36E4B5D972}" destId="{4B931E8E-6743-44CA-B6F6-742EC5D9EEED}" srcOrd="1" destOrd="0" presId="urn:microsoft.com/office/officeart/2005/8/layout/pyramid1"/>
    <dgm:cxn modelId="{1C334506-C17E-421D-A76F-562DDA10B12D}" srcId="{12B41073-5F3C-4B62-9B4C-88DCB62A9D71}" destId="{CA5059C6-80E2-4AB8-9F63-8DDB69089BDE}" srcOrd="1" destOrd="0" parTransId="{5497380B-4B02-4C1F-9F28-328C011DF660}" sibTransId="{38B287FD-DB87-4A20-9149-92A6B007C958}"/>
    <dgm:cxn modelId="{5A2C9A92-1EA2-4E6F-ACF0-D07CEC123A52}" type="presOf" srcId="{D8FDCC47-D869-4CC1-A1F6-E4FB0FE98C76}" destId="{06CEE3DC-A29B-4422-B641-ED8DC01A50CB}" srcOrd="1" destOrd="0" presId="urn:microsoft.com/office/officeart/2005/8/layout/pyramid1"/>
    <dgm:cxn modelId="{9CAD7E11-0929-4DC2-8876-D4CAB0583B34}" type="presOf" srcId="{0C31F6E8-F19D-4A95-8BC3-03FE7B90F463}" destId="{476AD91C-3D4F-4DDE-A3D2-9E4FBC471A41}" srcOrd="1" destOrd="0" presId="urn:microsoft.com/office/officeart/2005/8/layout/pyramid1"/>
    <dgm:cxn modelId="{4F6ABF3A-DE96-4477-88F1-D56DE1427AF8}" type="presOf" srcId="{0C31F6E8-F19D-4A95-8BC3-03FE7B90F463}" destId="{2ED4F04D-9386-488E-A018-C442F2BFBF17}" srcOrd="0" destOrd="0" presId="urn:microsoft.com/office/officeart/2005/8/layout/pyramid1"/>
    <dgm:cxn modelId="{D449F2EF-8A18-4C57-ACB5-21064B41A145}" type="presOf" srcId="{CA5059C6-80E2-4AB8-9F63-8DDB69089BDE}" destId="{75FAAA93-549A-4CA3-A954-3407C49C7301}" srcOrd="1" destOrd="0" presId="urn:microsoft.com/office/officeart/2005/8/layout/pyramid1"/>
    <dgm:cxn modelId="{3787D0B0-833D-4E6F-8382-387B87B49DEF}" srcId="{12B41073-5F3C-4B62-9B4C-88DCB62A9D71}" destId="{0C31F6E8-F19D-4A95-8BC3-03FE7B90F463}" srcOrd="0" destOrd="0" parTransId="{DA81A81A-2BF2-4DE0-B555-890631C3A377}" sibTransId="{AC213B14-9E4B-4D27-88B2-31DD900B5C99}"/>
    <dgm:cxn modelId="{25B83227-115B-4E5D-8867-3BB21177D7D8}" srcId="{12B41073-5F3C-4B62-9B4C-88DCB62A9D71}" destId="{D8FDCC47-D869-4CC1-A1F6-E4FB0FE98C76}" srcOrd="2" destOrd="0" parTransId="{A290BB7E-B2CE-4F2E-B5EF-D6503DACFA05}" sibTransId="{0100C5A7-F2EE-4E91-8A6E-A1E5EEEFD406}"/>
    <dgm:cxn modelId="{7217A111-B28E-4965-91E6-2CE24CF41C8D}" srcId="{12B41073-5F3C-4B62-9B4C-88DCB62A9D71}" destId="{75E94B34-6D2A-4290-B73D-3F36E4B5D972}" srcOrd="3" destOrd="0" parTransId="{5DCF6C07-5BBE-457D-8442-B5E826BD213D}" sibTransId="{03FF43C8-C940-4C25-9B2C-F57FC8892F69}"/>
    <dgm:cxn modelId="{EE3B2CF7-D40C-4C54-9BA7-0AA2CFEFEB7A}" type="presOf" srcId="{12B41073-5F3C-4B62-9B4C-88DCB62A9D71}" destId="{0A9ADB9B-9517-4752-9C1A-DE9C2A8253D5}" srcOrd="0" destOrd="0" presId="urn:microsoft.com/office/officeart/2005/8/layout/pyramid1"/>
    <dgm:cxn modelId="{51BABF3E-B128-4D73-A2BE-B02D77F45D95}" type="presParOf" srcId="{0A9ADB9B-9517-4752-9C1A-DE9C2A8253D5}" destId="{1AE8E364-DDE7-4F20-805C-633B3FE642EF}" srcOrd="0" destOrd="0" presId="urn:microsoft.com/office/officeart/2005/8/layout/pyramid1"/>
    <dgm:cxn modelId="{EE2A6CC5-2C8C-499E-B89B-071F33E50251}" type="presParOf" srcId="{1AE8E364-DDE7-4F20-805C-633B3FE642EF}" destId="{2ED4F04D-9386-488E-A018-C442F2BFBF17}" srcOrd="0" destOrd="0" presId="urn:microsoft.com/office/officeart/2005/8/layout/pyramid1"/>
    <dgm:cxn modelId="{50A0BB01-7C42-49F4-8A5C-4F5DF83C4E95}" type="presParOf" srcId="{1AE8E364-DDE7-4F20-805C-633B3FE642EF}" destId="{476AD91C-3D4F-4DDE-A3D2-9E4FBC471A41}" srcOrd="1" destOrd="0" presId="urn:microsoft.com/office/officeart/2005/8/layout/pyramid1"/>
    <dgm:cxn modelId="{F9C3C13C-0AEA-4408-B14C-1289048F6323}" type="presParOf" srcId="{0A9ADB9B-9517-4752-9C1A-DE9C2A8253D5}" destId="{791A5023-7C78-46C5-A56A-6EB5A7227B98}" srcOrd="1" destOrd="0" presId="urn:microsoft.com/office/officeart/2005/8/layout/pyramid1"/>
    <dgm:cxn modelId="{B536A715-C852-4AF2-A5B2-E384DA8105CD}" type="presParOf" srcId="{791A5023-7C78-46C5-A56A-6EB5A7227B98}" destId="{986B3E7A-59D0-4F7F-8E27-12D4C4EEAB1D}" srcOrd="0" destOrd="0" presId="urn:microsoft.com/office/officeart/2005/8/layout/pyramid1"/>
    <dgm:cxn modelId="{DD98B6B9-22B6-43CF-B1FE-CC4457AA8973}" type="presParOf" srcId="{791A5023-7C78-46C5-A56A-6EB5A7227B98}" destId="{75FAAA93-549A-4CA3-A954-3407C49C7301}" srcOrd="1" destOrd="0" presId="urn:microsoft.com/office/officeart/2005/8/layout/pyramid1"/>
    <dgm:cxn modelId="{CC368A82-4D3F-478E-92A6-E22838F13FB9}" type="presParOf" srcId="{0A9ADB9B-9517-4752-9C1A-DE9C2A8253D5}" destId="{674C0DE7-1BF4-4B7D-BDC1-8B740D2BAB7D}" srcOrd="2" destOrd="0" presId="urn:microsoft.com/office/officeart/2005/8/layout/pyramid1"/>
    <dgm:cxn modelId="{7BDF379D-337B-4C00-A5DF-FFC6E4926383}" type="presParOf" srcId="{674C0DE7-1BF4-4B7D-BDC1-8B740D2BAB7D}" destId="{3A2E5333-6FAD-4C89-BDE0-2315E2489CDD}" srcOrd="0" destOrd="0" presId="urn:microsoft.com/office/officeart/2005/8/layout/pyramid1"/>
    <dgm:cxn modelId="{38D2CC85-73EC-41C2-B3D4-409D2AFF3F77}" type="presParOf" srcId="{674C0DE7-1BF4-4B7D-BDC1-8B740D2BAB7D}" destId="{06CEE3DC-A29B-4422-B641-ED8DC01A50CB}" srcOrd="1" destOrd="0" presId="urn:microsoft.com/office/officeart/2005/8/layout/pyramid1"/>
    <dgm:cxn modelId="{213B26BD-4BB6-459B-A09B-C5FE01053976}" type="presParOf" srcId="{0A9ADB9B-9517-4752-9C1A-DE9C2A8253D5}" destId="{909CA314-C17C-4119-8B50-D0CAE3B0ADDB}" srcOrd="3" destOrd="0" presId="urn:microsoft.com/office/officeart/2005/8/layout/pyramid1"/>
    <dgm:cxn modelId="{55B768B2-0CBB-4BEE-B9C2-D834AAB0A014}" type="presParOf" srcId="{909CA314-C17C-4119-8B50-D0CAE3B0ADDB}" destId="{006CA21B-76E0-4BDA-8A26-6997E6CFEDF4}" srcOrd="0" destOrd="0" presId="urn:microsoft.com/office/officeart/2005/8/layout/pyramid1"/>
    <dgm:cxn modelId="{1BADC3D4-D951-40E3-A489-A69F43982B33}" type="presParOf" srcId="{909CA314-C17C-4119-8B50-D0CAE3B0ADDB}" destId="{4B931E8E-6743-44CA-B6F6-742EC5D9EEED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4F04D-9386-488E-A018-C442F2BFBF17}">
      <dsp:nvSpPr>
        <dsp:cNvPr id="0" name=""/>
        <dsp:cNvSpPr/>
      </dsp:nvSpPr>
      <dsp:spPr>
        <a:xfrm>
          <a:off x="2385137" y="0"/>
          <a:ext cx="1590092" cy="1206134"/>
        </a:xfrm>
        <a:prstGeom prst="trapezoid">
          <a:avLst>
            <a:gd name="adj" fmla="val 65917"/>
          </a:avLst>
        </a:prstGeom>
        <a:solidFill>
          <a:srgbClr val="D7F3B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документы федерального уровня</a:t>
          </a:r>
          <a:endParaRPr lang="ru-RU" sz="1900" b="1" kern="1200" dirty="0"/>
        </a:p>
      </dsp:txBody>
      <dsp:txXfrm>
        <a:off x="2385137" y="0"/>
        <a:ext cx="1590092" cy="1206134"/>
      </dsp:txXfrm>
    </dsp:sp>
    <dsp:sp modelId="{986B3E7A-59D0-4F7F-8E27-12D4C4EEAB1D}">
      <dsp:nvSpPr>
        <dsp:cNvPr id="0" name=""/>
        <dsp:cNvSpPr/>
      </dsp:nvSpPr>
      <dsp:spPr>
        <a:xfrm>
          <a:off x="1590092" y="1206134"/>
          <a:ext cx="3180184" cy="1206134"/>
        </a:xfrm>
        <a:prstGeom prst="trapezoid">
          <a:avLst>
            <a:gd name="adj" fmla="val 65917"/>
          </a:avLst>
        </a:prstGeom>
        <a:solidFill>
          <a:srgbClr val="D7F3B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регионального уровня</a:t>
          </a:r>
          <a:endParaRPr lang="ru-RU" sz="1900" b="1" kern="1200" dirty="0"/>
        </a:p>
      </dsp:txBody>
      <dsp:txXfrm>
        <a:off x="2146624" y="1206134"/>
        <a:ext cx="2067119" cy="1206134"/>
      </dsp:txXfrm>
    </dsp:sp>
    <dsp:sp modelId="{3A2E5333-6FAD-4C89-BDE0-2315E2489CDD}">
      <dsp:nvSpPr>
        <dsp:cNvPr id="0" name=""/>
        <dsp:cNvSpPr/>
      </dsp:nvSpPr>
      <dsp:spPr>
        <a:xfrm>
          <a:off x="795046" y="2412268"/>
          <a:ext cx="4770275" cy="1206134"/>
        </a:xfrm>
        <a:prstGeom prst="trapezoid">
          <a:avLst>
            <a:gd name="adj" fmla="val 65917"/>
          </a:avLst>
        </a:prstGeom>
        <a:solidFill>
          <a:srgbClr val="D7F3B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муниципального уровня</a:t>
          </a:r>
          <a:endParaRPr lang="ru-RU" sz="1900" b="1" kern="1200" dirty="0"/>
        </a:p>
      </dsp:txBody>
      <dsp:txXfrm>
        <a:off x="1629844" y="2412268"/>
        <a:ext cx="3100679" cy="1206134"/>
      </dsp:txXfrm>
    </dsp:sp>
    <dsp:sp modelId="{006CA21B-76E0-4BDA-8A26-6997E6CFEDF4}">
      <dsp:nvSpPr>
        <dsp:cNvPr id="0" name=""/>
        <dsp:cNvSpPr/>
      </dsp:nvSpPr>
      <dsp:spPr>
        <a:xfrm>
          <a:off x="0" y="3618402"/>
          <a:ext cx="6360368" cy="1206134"/>
        </a:xfrm>
        <a:prstGeom prst="trapezoid">
          <a:avLst>
            <a:gd name="adj" fmla="val 65917"/>
          </a:avLst>
        </a:prstGeom>
        <a:solidFill>
          <a:srgbClr val="D7F3B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институционального уровня</a:t>
          </a:r>
          <a:endParaRPr lang="ru-RU" sz="1900" b="1" kern="1200" dirty="0"/>
        </a:p>
      </dsp:txBody>
      <dsp:txXfrm>
        <a:off x="1113064" y="3618402"/>
        <a:ext cx="4134239" cy="1206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A72A4-417C-4703-B5B8-3E427EE5F7FB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A53D6-8E2F-4DB4-9CD7-2496D855A7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310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20FC3-0564-4A9F-8703-227AA7D94287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981FA-44D1-4E2D-AD72-92922ABCB9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933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969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00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056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34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987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576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24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9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806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611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407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472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34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st-gdefon.gallery.world/wallpapers_original/585381_gallery.world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l="6136" t="7696" b="3801"/>
          <a:stretch>
            <a:fillRect/>
          </a:stretch>
        </p:blipFill>
        <p:spPr bwMode="auto">
          <a:xfrm rot="10800000">
            <a:off x="-6" y="0"/>
            <a:ext cx="9144005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836712"/>
            <a:ext cx="8229600" cy="794106"/>
          </a:xfrm>
        </p:spPr>
        <p:txBody>
          <a:bodyPr>
            <a:normAutofit/>
            <a:scene3d>
              <a:camera prst="orthographicFront"/>
              <a:lightRig rig="soft" dir="t"/>
            </a:scene3d>
          </a:bodyPr>
          <a:lstStyle/>
          <a:p>
            <a:pPr algn="r"/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"Педагоги не могут успешно кого-то учить,</a:t>
            </a:r>
            <a: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если в тоже время усердно не учатся сами"</a:t>
            </a:r>
            <a: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Али </a:t>
            </a:r>
            <a:r>
              <a:rPr lang="ru-RU" sz="1300" b="1" i="1" dirty="0" err="1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Апшерони</a:t>
            </a:r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</a:rPr>
              <a:t>                                 </a:t>
            </a:r>
            <a:r>
              <a:rPr lang="ru-RU" sz="1800" dirty="0" smtClean="0">
                <a:solidFill>
                  <a:srgbClr val="002060"/>
                </a:solidFill>
                <a:effectLst/>
                <a:latin typeface="Georgia" pitchFamily="18" charset="0"/>
              </a:rPr>
              <a:t>                                                                                                                               </a:t>
            </a:r>
            <a:endParaRPr lang="ru-RU" sz="2000" dirty="0">
              <a:solidFill>
                <a:srgbClr val="002060"/>
              </a:solidFill>
              <a:effectLst/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361992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000" b="1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Семинар </a:t>
            </a:r>
            <a:r>
              <a:rPr lang="ru-RU" sz="4000" b="1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для начинающих </a:t>
            </a:r>
            <a:r>
              <a:rPr lang="ru-RU" sz="4000" b="1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руководителей </a:t>
            </a:r>
            <a:r>
              <a:rPr lang="ru-RU" sz="4000" b="1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МДОУ:</a:t>
            </a:r>
            <a:endParaRPr lang="ru-RU" sz="900" dirty="0" smtClean="0">
              <a:solidFill>
                <a:srgbClr val="0070C0"/>
              </a:solidFill>
              <a:latin typeface="Georgia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0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«Управление развитием ДОУ в условиях реализации ФГОС ДО: нормативно-правовая база. Форматы систематизации локальных нормативных актов, </a:t>
            </a:r>
            <a:endParaRPr lang="ru-RU" sz="3000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номенклатура </a:t>
            </a:r>
            <a:r>
              <a:rPr lang="ru-RU" sz="30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дел» 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6165304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г. Ярославль, 2018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242" y="251937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мэрии г. Ярославля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«Детский сад № 93»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5301208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4010025" algn="l"/>
              </a:tabLst>
            </a:pPr>
            <a:r>
              <a:rPr lang="ru-RU" sz="1600" b="1" kern="10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Макшева Е.В., старший воспитатель</a:t>
            </a:r>
          </a:p>
          <a:p>
            <a:pPr algn="ctr">
              <a:spcAft>
                <a:spcPts val="0"/>
              </a:spcAft>
              <a:tabLst>
                <a:tab pos="4010025" algn="l"/>
              </a:tabLst>
            </a:pPr>
            <a:r>
              <a:rPr lang="ru-RU" sz="1600" b="1" kern="10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ru-RU" sz="1600" b="1" kern="10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МДОУ </a:t>
            </a:r>
            <a:r>
              <a:rPr lang="ru-RU" sz="1600" b="1" kern="10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«Детский </a:t>
            </a:r>
            <a:r>
              <a:rPr lang="ru-RU" sz="1600" b="1" kern="10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сад № 93»</a:t>
            </a:r>
            <a:endParaRPr lang="ru-RU" sz="1050" b="1" kern="100" dirty="0">
              <a:effectLst/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33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1" y="0"/>
            <a:ext cx="9144000" cy="6858000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1058125" y="137329"/>
            <a:ext cx="7100292" cy="452568"/>
          </a:xfrm>
          <a:prstGeom prst="roundRect">
            <a:avLst/>
          </a:prstGeom>
          <a:solidFill>
            <a:srgbClr val="C5F0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188710" algn="r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Номенклатура дел учителя-логопеда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687939"/>
              </p:ext>
            </p:extLst>
          </p:nvPr>
        </p:nvGraphicFramePr>
        <p:xfrm>
          <a:off x="293322" y="665217"/>
          <a:ext cx="8574124" cy="609330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75387"/>
                <a:gridCol w="8098737"/>
              </a:tblGrid>
              <a:tr h="287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0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0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817" marR="358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документа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817" marR="35817" marT="0" marB="0"/>
                </a:tc>
              </a:tr>
              <a:tr h="2873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817" marR="358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График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работы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817" marR="35817" marT="0" marB="0"/>
                </a:tc>
              </a:tr>
              <a:tr h="2873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817" marR="358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Циклограмма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деятельности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817" marR="35817" marT="0" marB="0"/>
                </a:tc>
              </a:tr>
              <a:tr h="2873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817" marR="358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Перспективный план 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работы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817" marR="35817" marT="0" marB="0"/>
                </a:tc>
              </a:tr>
              <a:tr h="2873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817" marR="358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Перспективный план коррекционно-развивающей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работы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817" marR="35817" marT="0" marB="0"/>
                </a:tc>
              </a:tr>
              <a:tr h="2873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817" marR="358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Календарно-тематический план коррекционно-развивающей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работы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817" marR="35817" marT="0" marB="0"/>
                </a:tc>
              </a:tr>
              <a:tr h="3020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817" marR="358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Речевые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карты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817" marR="35817" marT="0" marB="0"/>
                </a:tc>
              </a:tr>
              <a:tr h="2873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817" marR="358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Список детей, посещающих занятия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логопеда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817" marR="35817" marT="0" marB="0"/>
                </a:tc>
              </a:tr>
              <a:tr h="2873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817" marR="358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Табель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посещаемости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817" marR="35817" marT="0" marB="0"/>
                </a:tc>
              </a:tr>
              <a:tr h="2873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817" marR="3581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Журнал индивидуальных занятий по формированию правильного звукопроизношения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817" marR="35817" marT="0" marB="0"/>
                </a:tc>
              </a:tr>
              <a:tr h="3020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817" marR="358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Документация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ПМПк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(план, пакет документов, личные данные каждого ребенка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817" marR="35817" marT="0" marB="0"/>
                </a:tc>
              </a:tr>
              <a:tr h="3020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817" marR="358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Журнал выдачи документов для предоставления на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ПМПК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817" marR="35817" marT="0" marB="0"/>
                </a:tc>
              </a:tr>
              <a:tr h="2873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817" marR="358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Портфолио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817" marR="35817" marT="0" marB="0"/>
                </a:tc>
              </a:tr>
              <a:tr h="2873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817" marR="3581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 по развитию и совершенствованию РППС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817" marR="35817" marT="0" marB="0"/>
                </a:tc>
              </a:tr>
              <a:tr h="2873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817" marR="35817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 по самообразованию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817" marR="35817" marT="0" marB="0"/>
                </a:tc>
              </a:tr>
              <a:tr h="2873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817" marR="35817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Методические материалы по трансляции опыта работы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817" marR="35817" marT="0" marB="0"/>
                </a:tc>
              </a:tr>
              <a:tr h="2873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817" marR="358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Журнал взаимодействия учителя-логопеда с воспитателями.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817" marR="35817" marT="0" marB="0"/>
                </a:tc>
              </a:tr>
              <a:tr h="2873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817" marR="358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Методические материалы по информированию родителей.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817" marR="35817" marT="0" marB="0"/>
                </a:tc>
              </a:tr>
              <a:tr h="2873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817" marR="358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Журнал учета индивидуального консультирования родителей (анкетирование).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817" marR="35817" marT="0" marB="0"/>
                </a:tc>
              </a:tr>
              <a:tr h="3020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19.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817" marR="358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Методические рекомендации для родителей.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817" marR="35817" marT="0" marB="0"/>
                </a:tc>
              </a:tr>
              <a:tr h="2873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20.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817" marR="358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Методические материалы для занятий.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817" marR="3581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93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6" descr="http://st-gdefon.gallery.world/wallpapers_original/585381_gallery.world.jpg"/>
          <p:cNvPicPr>
            <a:picLocks noChangeAspect="1" noChangeArrowheads="1"/>
          </p:cNvPicPr>
          <p:nvPr/>
        </p:nvPicPr>
        <p:blipFill>
          <a:blip r:embed="rId2" cstate="print"/>
          <a:srcRect b="3801"/>
          <a:stretch>
            <a:fillRect/>
          </a:stretch>
        </p:blipFill>
        <p:spPr bwMode="auto">
          <a:xfrm rot="10800000">
            <a:off x="-2" y="0"/>
            <a:ext cx="916691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1857364"/>
            <a:ext cx="63337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A50021"/>
                </a:solidFill>
                <a:latin typeface="Georgia" pitchFamily="18" charset="0"/>
              </a:rPr>
              <a:t>Спасибо за внимание!</a:t>
            </a:r>
            <a:endParaRPr lang="ru-RU" sz="4000" b="1" dirty="0">
              <a:solidFill>
                <a:srgbClr val="A5002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14678" y="142852"/>
            <a:ext cx="2172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Модель МС ДОУ</a:t>
            </a:r>
            <a:endParaRPr lang="ru-RU" sz="2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28926" y="571480"/>
            <a:ext cx="2714644" cy="28575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Заведующий ДОУ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3392" y="1393017"/>
            <a:ext cx="2428892" cy="571504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1770" y="1619933"/>
            <a:ext cx="2428892" cy="607798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Педагог-психолог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01475" y="1357310"/>
            <a:ext cx="2428892" cy="571504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2000240"/>
            <a:ext cx="2928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координация деятельности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групп раннего возраста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инновационная деятельность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дополнительное образование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курсовая подготовка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конкурсы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801475" y="1983335"/>
            <a:ext cx="2928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координация деятельности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групп старшего возраста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аттестация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работа с родителями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сайт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86116" y="2317899"/>
            <a:ext cx="2071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координирование    деятельности учителя-логопеда (педагога-психолога)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488" y="3786190"/>
            <a:ext cx="3286148" cy="28575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Методический совет ДОУ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3108" y="4071942"/>
            <a:ext cx="4857784" cy="285752"/>
          </a:xfrm>
          <a:prstGeom prst="roundRect">
            <a:avLst/>
          </a:prstGeom>
          <a:solidFill>
            <a:srgbClr val="C0CBF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сотрудничества в МС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57224" y="4643446"/>
            <a:ext cx="1357322" cy="428628"/>
          </a:xfrm>
          <a:prstGeom prst="roundRect">
            <a:avLst/>
          </a:prstGeom>
          <a:solidFill>
            <a:srgbClr val="FFFF69"/>
          </a:solidFill>
          <a:ln w="952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ПМПК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86050" y="4643446"/>
            <a:ext cx="1357322" cy="428628"/>
          </a:xfrm>
          <a:prstGeom prst="roundRect">
            <a:avLst/>
          </a:prstGeom>
          <a:solidFill>
            <a:srgbClr val="FFFF69"/>
          </a:solidFill>
          <a:ln w="952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ВТК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00826" y="4500570"/>
            <a:ext cx="1714512" cy="642942"/>
          </a:xfrm>
          <a:prstGeom prst="roundRect">
            <a:avLst/>
          </a:prstGeom>
          <a:solidFill>
            <a:srgbClr val="FFFF69"/>
          </a:solidFill>
          <a:ln w="952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 наставников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14876" y="4643446"/>
            <a:ext cx="1357322" cy="428628"/>
          </a:xfrm>
          <a:prstGeom prst="roundRect">
            <a:avLst/>
          </a:prstGeom>
          <a:solidFill>
            <a:srgbClr val="FFFF69"/>
          </a:solidFill>
          <a:ln w="952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ШМС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57356" y="5143512"/>
            <a:ext cx="4807855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Нормативно-правовой аспект организации МС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85786" y="5929330"/>
            <a:ext cx="7643866" cy="42862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Реализация перспективного плана работы ДОУ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2143108" y="1071546"/>
            <a:ext cx="374339" cy="179035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801604" y="960811"/>
            <a:ext cx="442546" cy="289342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4082415" y="1427918"/>
            <a:ext cx="285752" cy="1588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5786446" y="3286124"/>
            <a:ext cx="357190" cy="35719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3965571" y="3535363"/>
            <a:ext cx="357190" cy="1588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6200000" flipH="1">
            <a:off x="2571736" y="3286124"/>
            <a:ext cx="357190" cy="35719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Выгнутая вправо стрелка 43"/>
          <p:cNvSpPr/>
          <p:nvPr/>
        </p:nvSpPr>
        <p:spPr>
          <a:xfrm rot="10800000">
            <a:off x="219078" y="3429000"/>
            <a:ext cx="428596" cy="2583959"/>
          </a:xfrm>
          <a:prstGeom prst="curved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Выгнутая влево стрелка 46"/>
          <p:cNvSpPr/>
          <p:nvPr/>
        </p:nvSpPr>
        <p:spPr>
          <a:xfrm rot="10800000">
            <a:off x="8501090" y="3286124"/>
            <a:ext cx="428628" cy="2857520"/>
          </a:xfrm>
          <a:prstGeom prst="curv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895927" y="973245"/>
            <a:ext cx="2714644" cy="28575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Методист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14678" y="142852"/>
            <a:ext cx="2172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Модель МС ДОУ</a:t>
            </a:r>
            <a:endParaRPr lang="ru-RU" sz="2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28926" y="571480"/>
            <a:ext cx="2714644" cy="28575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Заведующий ДОУ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3392" y="1393017"/>
            <a:ext cx="2428892" cy="571504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1770" y="1619933"/>
            <a:ext cx="2428892" cy="607798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Педагог-психолог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01475" y="1357310"/>
            <a:ext cx="2428892" cy="571504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2000240"/>
            <a:ext cx="2928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координация деятельности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групп раннего возраста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инновационная деятельность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дополнительное образование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курсовая подготовка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конкурсы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801475" y="1983335"/>
            <a:ext cx="2928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координация деятельности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групп старшего возраста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аттестация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работа с родителями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сайт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86116" y="2317899"/>
            <a:ext cx="2071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координирование    деятельности учителя-логопеда (педагога-психолога)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488" y="3786190"/>
            <a:ext cx="3286148" cy="28575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Методический совет ДОУ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3108" y="4071942"/>
            <a:ext cx="4857784" cy="285752"/>
          </a:xfrm>
          <a:prstGeom prst="roundRect">
            <a:avLst/>
          </a:prstGeom>
          <a:solidFill>
            <a:srgbClr val="C0CBF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сотрудничества в МС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57224" y="4643446"/>
            <a:ext cx="1357322" cy="428628"/>
          </a:xfrm>
          <a:prstGeom prst="roundRect">
            <a:avLst/>
          </a:prstGeom>
          <a:solidFill>
            <a:srgbClr val="FFFF69"/>
          </a:solidFill>
          <a:ln w="952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ПМПК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86050" y="4643446"/>
            <a:ext cx="1357322" cy="428628"/>
          </a:xfrm>
          <a:prstGeom prst="roundRect">
            <a:avLst/>
          </a:prstGeom>
          <a:solidFill>
            <a:srgbClr val="FFFF69"/>
          </a:solidFill>
          <a:ln w="952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ВТК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00826" y="4500570"/>
            <a:ext cx="1714512" cy="642942"/>
          </a:xfrm>
          <a:prstGeom prst="roundRect">
            <a:avLst/>
          </a:prstGeom>
          <a:solidFill>
            <a:srgbClr val="FFFF69"/>
          </a:solidFill>
          <a:ln w="952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 наставников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14876" y="4643446"/>
            <a:ext cx="1357322" cy="428628"/>
          </a:xfrm>
          <a:prstGeom prst="roundRect">
            <a:avLst/>
          </a:prstGeom>
          <a:solidFill>
            <a:srgbClr val="FFFF69"/>
          </a:solidFill>
          <a:ln w="952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ШМС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57356" y="5143512"/>
            <a:ext cx="4807855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Нормативно-правовой аспект организации МС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85786" y="5929330"/>
            <a:ext cx="7643866" cy="42862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Реализация перспективного плана работы ДОУ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2143108" y="1071546"/>
            <a:ext cx="374339" cy="179035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801604" y="960811"/>
            <a:ext cx="442546" cy="289342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4082415" y="1427918"/>
            <a:ext cx="285752" cy="1588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5786446" y="3286124"/>
            <a:ext cx="357190" cy="35719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3965571" y="3535363"/>
            <a:ext cx="357190" cy="1588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6200000" flipH="1">
            <a:off x="2571736" y="3286124"/>
            <a:ext cx="357190" cy="35719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Выгнутая вправо стрелка 43"/>
          <p:cNvSpPr/>
          <p:nvPr/>
        </p:nvSpPr>
        <p:spPr>
          <a:xfrm rot="10800000">
            <a:off x="219078" y="3429000"/>
            <a:ext cx="428596" cy="2583959"/>
          </a:xfrm>
          <a:prstGeom prst="curved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Выгнутая влево стрелка 46"/>
          <p:cNvSpPr/>
          <p:nvPr/>
        </p:nvSpPr>
        <p:spPr>
          <a:xfrm rot="10800000">
            <a:off x="8501090" y="3286124"/>
            <a:ext cx="428628" cy="2857520"/>
          </a:xfrm>
          <a:prstGeom prst="curv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895927" y="973245"/>
            <a:ext cx="2714644" cy="28575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Методист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95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38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14678" y="142852"/>
            <a:ext cx="2172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Модель МС ДОУ</a:t>
            </a:r>
            <a:endParaRPr lang="ru-RU" sz="2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28926" y="571480"/>
            <a:ext cx="2714644" cy="28575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Заведующий ДОУ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1770" y="1619933"/>
            <a:ext cx="2428892" cy="607798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Педагог-психолог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2000240"/>
            <a:ext cx="2928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координация деятельности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групп раннего возраста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инновационная деятельность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дополнительное образование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курсовая подготовка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конкурсы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801475" y="1983335"/>
            <a:ext cx="2928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координация деятельности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групп старшего возраста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аттестация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работа с родителями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сайт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86116" y="2317899"/>
            <a:ext cx="2071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координирование    деятельности учителя-логопеда (педагога-психолога)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488" y="3786190"/>
            <a:ext cx="3286148" cy="28575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Методический совет ДОУ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3108" y="4071942"/>
            <a:ext cx="4857784" cy="285752"/>
          </a:xfrm>
          <a:prstGeom prst="roundRect">
            <a:avLst/>
          </a:prstGeom>
          <a:solidFill>
            <a:srgbClr val="C0CBF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сотрудничества в МС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57224" y="4643446"/>
            <a:ext cx="1357322" cy="428628"/>
          </a:xfrm>
          <a:prstGeom prst="roundRect">
            <a:avLst/>
          </a:prstGeom>
          <a:solidFill>
            <a:srgbClr val="FFFF69"/>
          </a:solidFill>
          <a:ln w="952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ПМПК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86050" y="4643446"/>
            <a:ext cx="1357322" cy="428628"/>
          </a:xfrm>
          <a:prstGeom prst="roundRect">
            <a:avLst/>
          </a:prstGeom>
          <a:solidFill>
            <a:srgbClr val="FFFF69"/>
          </a:solidFill>
          <a:ln w="952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ВТК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00826" y="4500570"/>
            <a:ext cx="1714512" cy="642942"/>
          </a:xfrm>
          <a:prstGeom prst="roundRect">
            <a:avLst/>
          </a:prstGeom>
          <a:solidFill>
            <a:srgbClr val="FFFF69"/>
          </a:solidFill>
          <a:ln w="952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 наставников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14876" y="4643446"/>
            <a:ext cx="1357322" cy="428628"/>
          </a:xfrm>
          <a:prstGeom prst="roundRect">
            <a:avLst/>
          </a:prstGeom>
          <a:solidFill>
            <a:srgbClr val="FFFF69"/>
          </a:solidFill>
          <a:ln w="952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ШМС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57356" y="5143512"/>
            <a:ext cx="4807855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Нормативно-правовой аспект организации МС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85786" y="5929330"/>
            <a:ext cx="7643866" cy="42862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Реализация перспективного плана работы ДОУ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rot="5400000">
            <a:off x="5786446" y="3286124"/>
            <a:ext cx="357190" cy="35719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3965571" y="3535363"/>
            <a:ext cx="357190" cy="1588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6200000" flipH="1">
            <a:off x="2571736" y="3286124"/>
            <a:ext cx="357190" cy="35719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Выгнутая вправо стрелка 43"/>
          <p:cNvSpPr/>
          <p:nvPr/>
        </p:nvSpPr>
        <p:spPr>
          <a:xfrm rot="10800000">
            <a:off x="219078" y="3429000"/>
            <a:ext cx="428596" cy="2583959"/>
          </a:xfrm>
          <a:prstGeom prst="curved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Выгнутая влево стрелка 46"/>
          <p:cNvSpPr/>
          <p:nvPr/>
        </p:nvSpPr>
        <p:spPr>
          <a:xfrm rot="10800000">
            <a:off x="8501090" y="3286124"/>
            <a:ext cx="428628" cy="2857520"/>
          </a:xfrm>
          <a:prstGeom prst="curv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895927" y="973245"/>
            <a:ext cx="2714644" cy="28575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Методист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Выгнутая влево стрелка 20"/>
          <p:cNvSpPr/>
          <p:nvPr/>
        </p:nvSpPr>
        <p:spPr>
          <a:xfrm rot="2032465">
            <a:off x="1972547" y="945217"/>
            <a:ext cx="357190" cy="977131"/>
          </a:xfrm>
          <a:prstGeom prst="curv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право стрелка 24"/>
          <p:cNvSpPr/>
          <p:nvPr/>
        </p:nvSpPr>
        <p:spPr>
          <a:xfrm rot="20131732">
            <a:off x="6268864" y="910697"/>
            <a:ext cx="357190" cy="1026995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71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021854" y="476672"/>
            <a:ext cx="7100292" cy="668592"/>
          </a:xfrm>
          <a:prstGeom prst="roundRect">
            <a:avLst/>
          </a:prstGeom>
          <a:solidFill>
            <a:srgbClr val="C5F0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188710" algn="r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Нормативно-правовая база, регламентирующая и регулирующая организацию методической работы в ДОО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81007920"/>
              </p:ext>
            </p:extLst>
          </p:nvPr>
        </p:nvGraphicFramePr>
        <p:xfrm>
          <a:off x="1391816" y="1556792"/>
          <a:ext cx="636036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14282" y="785794"/>
            <a:ext cx="8786874" cy="357190"/>
          </a:xfrm>
          <a:prstGeom prst="roundRect">
            <a:avLst/>
          </a:prstGeom>
          <a:solidFill>
            <a:srgbClr val="C5F0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  <a:tabLst>
                <a:tab pos="6188710" algn="r"/>
              </a:tabLst>
            </a:pP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Номенклатура дел старшего воспитателя – составная часть общей НД в ДОО</a:t>
            </a:r>
            <a:endParaRPr lang="ru-RU" sz="1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0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6188710" algn="r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системы документации методической службы </a:t>
            </a:r>
          </a:p>
          <a:p>
            <a:pPr algn="ctr">
              <a:spcAft>
                <a:spcPts val="0"/>
              </a:spcAft>
              <a:tabLst>
                <a:tab pos="6188710" algn="r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(старшего воспитателя)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1428736"/>
            <a:ext cx="4143404" cy="357190"/>
          </a:xfrm>
          <a:prstGeom prst="roundRect">
            <a:avLst/>
          </a:prstGeom>
          <a:solidFill>
            <a:srgbClr val="FF9797"/>
          </a:solidFill>
          <a:ln w="12700"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Документация федерального уровня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5786" y="2000240"/>
            <a:ext cx="4214842" cy="357190"/>
          </a:xfrm>
          <a:prstGeom prst="roundRect">
            <a:avLst/>
          </a:prstGeom>
          <a:solidFill>
            <a:srgbClr val="F9AB6B"/>
          </a:solidFill>
          <a:ln w="127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Документация регионального уровня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8728" y="2571744"/>
            <a:ext cx="4357718" cy="357190"/>
          </a:xfrm>
          <a:prstGeom prst="roundRect">
            <a:avLst/>
          </a:prstGeom>
          <a:solidFill>
            <a:srgbClr val="C5F0FF"/>
          </a:soli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Документация муниципального уровня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28860" y="3143248"/>
            <a:ext cx="4786346" cy="357190"/>
          </a:xfrm>
          <a:prstGeom prst="roundRect">
            <a:avLst/>
          </a:prstGeom>
          <a:solidFill>
            <a:srgbClr val="C0CBFC"/>
          </a:solidFill>
          <a:ln w="127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Документация институционального уровня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45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2428860" y="3143248"/>
            <a:ext cx="4786346" cy="357190"/>
          </a:xfrm>
          <a:prstGeom prst="roundRect">
            <a:avLst/>
          </a:prstGeom>
          <a:solidFill>
            <a:srgbClr val="C0CBFC"/>
          </a:solidFill>
          <a:ln w="127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Документация институционального уровня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285728"/>
            <a:ext cx="1928826" cy="928694"/>
          </a:xfrm>
          <a:prstGeom prst="rect">
            <a:avLst/>
          </a:prstGeom>
          <a:solidFill>
            <a:srgbClr val="FFFFA7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Программное обеспечение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(УМК ДОУ)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00892" y="357166"/>
            <a:ext cx="1857388" cy="642942"/>
          </a:xfrm>
          <a:prstGeom prst="rect">
            <a:avLst/>
          </a:prstGeom>
          <a:solidFill>
            <a:srgbClr val="B8E08C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Планирование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71736" y="3857628"/>
            <a:ext cx="1857388" cy="714380"/>
          </a:xfrm>
          <a:prstGeom prst="rect">
            <a:avLst/>
          </a:prstGeom>
          <a:solidFill>
            <a:srgbClr val="FFFFA7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Документация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ПМПк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86314" y="642918"/>
            <a:ext cx="1928826" cy="785818"/>
          </a:xfrm>
          <a:prstGeom prst="rect">
            <a:avLst/>
          </a:prstGeom>
          <a:solidFill>
            <a:srgbClr val="FFFFA7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Инновационная деятельность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2844" y="2928934"/>
            <a:ext cx="2071702" cy="571504"/>
          </a:xfrm>
          <a:prstGeom prst="rect">
            <a:avLst/>
          </a:prstGeom>
          <a:solidFill>
            <a:srgbClr val="B8E08C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Распорядительная документация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358082" y="2714620"/>
            <a:ext cx="1643074" cy="857256"/>
          </a:xfrm>
          <a:prstGeom prst="rect">
            <a:avLst/>
          </a:prstGeom>
          <a:solidFill>
            <a:srgbClr val="FFFFA7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ЛНА,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регламенти-рующие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МР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66992" y="4214794"/>
            <a:ext cx="2000264" cy="571504"/>
          </a:xfrm>
          <a:prstGeom prst="rect">
            <a:avLst/>
          </a:prstGeom>
          <a:solidFill>
            <a:srgbClr val="FFFFA7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Методические материалы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643438" y="3857628"/>
            <a:ext cx="1857388" cy="714380"/>
          </a:xfrm>
          <a:prstGeom prst="rect">
            <a:avLst/>
          </a:prstGeom>
          <a:solidFill>
            <a:srgbClr val="B8E08C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72330" y="4214818"/>
            <a:ext cx="1785950" cy="642942"/>
          </a:xfrm>
          <a:prstGeom prst="rect">
            <a:avLst/>
          </a:prstGeom>
          <a:solidFill>
            <a:srgbClr val="B8E08C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Кадровое обеспечение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214678" y="1928802"/>
            <a:ext cx="2786050" cy="571504"/>
          </a:xfrm>
          <a:prstGeom prst="rect">
            <a:avLst/>
          </a:prstGeom>
          <a:solidFill>
            <a:srgbClr val="B8E08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контроля КО (методический аудит)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1472" y="1214422"/>
            <a:ext cx="1200137" cy="1200329"/>
          </a:xfrm>
          <a:prstGeom prst="rect">
            <a:avLst/>
          </a:prstGeom>
          <a:solidFill>
            <a:schemeClr val="bg1"/>
          </a:soli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ООП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АОП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Картотеки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86644" y="1000108"/>
            <a:ext cx="1322413" cy="92333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Расписание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Режим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15140" y="4857760"/>
            <a:ext cx="2308324" cy="1200329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Сведения о педагогах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Инструкции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(безопасность)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2910" y="3500438"/>
            <a:ext cx="1048429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5720" y="4791674"/>
            <a:ext cx="1714512" cy="923330"/>
          </a:xfrm>
          <a:prstGeom prst="rect">
            <a:avLst/>
          </a:prstGeom>
          <a:solidFill>
            <a:schemeClr val="bg1"/>
          </a:soli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ППО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Материалы ПС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т.д.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71736" y="642918"/>
            <a:ext cx="1928826" cy="785818"/>
          </a:xfrm>
          <a:prstGeom prst="rect">
            <a:avLst/>
          </a:prstGeom>
          <a:solidFill>
            <a:srgbClr val="B8E08C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Аналитическая деятельность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00298" y="5000636"/>
            <a:ext cx="1928826" cy="928694"/>
          </a:xfrm>
          <a:prstGeom prst="rect">
            <a:avLst/>
          </a:prstGeom>
          <a:solidFill>
            <a:srgbClr val="B8E08C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работы с родителями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572000" y="5000636"/>
            <a:ext cx="1928826" cy="928694"/>
          </a:xfrm>
          <a:prstGeom prst="rect">
            <a:avLst/>
          </a:prstGeom>
          <a:solidFill>
            <a:srgbClr val="FFFFA7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Преемственность со школой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rot="5400000" flipH="1" flipV="1">
            <a:off x="4393405" y="2821777"/>
            <a:ext cx="500066" cy="1588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 flipH="1" flipV="1">
            <a:off x="5392743" y="2250273"/>
            <a:ext cx="1500992" cy="794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 flipH="1" flipV="1">
            <a:off x="2251059" y="2249479"/>
            <a:ext cx="1500198" cy="1588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 flipH="1" flipV="1">
            <a:off x="5929322" y="1857364"/>
            <a:ext cx="1714512" cy="428628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6200000" flipV="1">
            <a:off x="1750199" y="1893083"/>
            <a:ext cx="1643074" cy="571504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6786578" y="3000372"/>
            <a:ext cx="428628" cy="1588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0800000">
            <a:off x="2285984" y="3000372"/>
            <a:ext cx="428628" cy="1588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1907704" y="3571876"/>
            <a:ext cx="449718" cy="534968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16200000" flipH="1">
            <a:off x="7000892" y="3643314"/>
            <a:ext cx="428628" cy="428628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>
            <a:off x="3786976" y="3642520"/>
            <a:ext cx="285752" cy="1588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>
            <a:off x="4715670" y="3642520"/>
            <a:ext cx="285752" cy="1588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5400000">
            <a:off x="3250397" y="4822041"/>
            <a:ext cx="2500330" cy="1588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>
            <a:off x="6072198" y="4143380"/>
            <a:ext cx="1214446" cy="214314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5107753" y="6115126"/>
            <a:ext cx="1785950" cy="500090"/>
          </a:xfrm>
          <a:prstGeom prst="rect">
            <a:avLst/>
          </a:prstGeom>
          <a:solidFill>
            <a:srgbClr val="B8E08C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Архив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 rot="16200000" flipH="1">
            <a:off x="1785918" y="4214818"/>
            <a:ext cx="1357322" cy="71438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3071802" y="6098820"/>
            <a:ext cx="1785950" cy="500090"/>
          </a:xfrm>
          <a:prstGeom prst="rect">
            <a:avLst/>
          </a:prstGeom>
          <a:solidFill>
            <a:srgbClr val="FFFFA7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ЭОР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65608" y="5850635"/>
            <a:ext cx="2077568" cy="842439"/>
          </a:xfrm>
          <a:prstGeom prst="rect">
            <a:avLst/>
          </a:prstGeom>
          <a:solidFill>
            <a:srgbClr val="FFFFA7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Информирование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(текущая информация)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 flipH="1">
            <a:off x="2178826" y="3697289"/>
            <a:ext cx="178199" cy="2017715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40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1" y="0"/>
            <a:ext cx="9144000" cy="6858000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940406" y="404664"/>
            <a:ext cx="7100292" cy="668592"/>
          </a:xfrm>
          <a:prstGeom prst="roundRect">
            <a:avLst/>
          </a:prstGeom>
          <a:solidFill>
            <a:srgbClr val="C5F0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188710" algn="r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Номенклатура дел воспитателя (документация)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6445" y="1402745"/>
            <a:ext cx="8606190" cy="357190"/>
          </a:xfrm>
          <a:prstGeom prst="roundRect">
            <a:avLst/>
          </a:prstGeom>
          <a:solidFill>
            <a:srgbClr val="FF9797"/>
          </a:solidFill>
          <a:ln w="12700"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Планирование педагогической деятельности: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8469" y="2060848"/>
            <a:ext cx="860416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Титульный лист (План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-образовательной работы в группе №  на 20-20 учебный год, воспитатели: ФИО.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детей группы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детей по подгруппам для организации образовательной деятельности.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4.Программно-методическое обеспечение группы УМК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(указываются Базовая Программа и перечень Парциальных Программ, по которым работают педагоги в данной группе)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Перспективный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6. Календарный план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организованной образовательной деятельности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8.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утренней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гимнастики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недели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10. Комплекс закаливающих мероприятий (комплекс на 2 недели)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11. Планирование игровой деятельности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11. Лексические темы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12. Культурно-досуговая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01383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1" y="0"/>
            <a:ext cx="9144000" cy="6858000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1021854" y="260648"/>
            <a:ext cx="7100292" cy="668592"/>
          </a:xfrm>
          <a:prstGeom prst="roundRect">
            <a:avLst/>
          </a:prstGeom>
          <a:solidFill>
            <a:srgbClr val="C5F0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188710" algn="r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Номенклатура дел воспитателя (документация)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409" y="1412776"/>
            <a:ext cx="840318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Табель посещаемости детей.</a:t>
            </a:r>
          </a:p>
          <a:p>
            <a:pPr lvl="0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Тетрадь передачи смен.</a:t>
            </a:r>
          </a:p>
          <a:p>
            <a:pPr lvl="0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по планированию развитию и совершенствованию РППС. Паспорт РППС.</a:t>
            </a:r>
          </a:p>
          <a:p>
            <a:pPr lvl="0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родителях (законных представителях) детей. Планирование работы с родителями.</a:t>
            </a:r>
          </a:p>
          <a:p>
            <a:pPr lvl="0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 по охране жизни и здоровья детей.</a:t>
            </a:r>
          </a:p>
          <a:p>
            <a:pPr lvl="0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по педагогической диагностике детей. Методические материалы по педагогической диагностике.</a:t>
            </a:r>
          </a:p>
          <a:p>
            <a:pPr lvl="0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дня</a:t>
            </a:r>
          </a:p>
          <a:p>
            <a:pPr lvl="0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Списки детей: 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шкафы;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горшки;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полотенца;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кровати.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Документы медицинских работников (по рекомендациям медицинских работников)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План работы педагога по самообразованию.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Портфолио педагога.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Индивидуальный образовательный маршрут (ИОМ)</a:t>
            </a:r>
          </a:p>
        </p:txBody>
      </p:sp>
    </p:spTree>
    <p:extLst>
      <p:ext uri="{BB962C8B-B14F-4D97-AF65-F5344CB8AC3E}">
        <p14:creationId xmlns:p14="http://schemas.microsoft.com/office/powerpoint/2010/main" val="232610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2024</TotalTime>
  <Words>710</Words>
  <Application>Microsoft Office PowerPoint</Application>
  <PresentationFormat>Экран (4:3)</PresentationFormat>
  <Paragraphs>209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"Педагоги не могут успешно кого-то учить, если в тоже время усердно не учатся сами" Али Апшерони                                                                                                     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Викторовна</dc:creator>
  <cp:lastModifiedBy>User</cp:lastModifiedBy>
  <cp:revision>266</cp:revision>
  <cp:lastPrinted>2017-01-27T08:54:10Z</cp:lastPrinted>
  <dcterms:created xsi:type="dcterms:W3CDTF">2015-05-19T11:11:45Z</dcterms:created>
  <dcterms:modified xsi:type="dcterms:W3CDTF">2018-12-14T11:12:16Z</dcterms:modified>
</cp:coreProperties>
</file>