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65" r:id="rId2"/>
    <p:sldId id="286" r:id="rId3"/>
    <p:sldId id="257" r:id="rId4"/>
    <p:sldId id="274" r:id="rId5"/>
    <p:sldId id="273" r:id="rId6"/>
    <p:sldId id="275" r:id="rId7"/>
    <p:sldId id="281" r:id="rId8"/>
    <p:sldId id="276" r:id="rId9"/>
    <p:sldId id="283" r:id="rId10"/>
    <p:sldId id="284" r:id="rId11"/>
    <p:sldId id="285" r:id="rId12"/>
    <p:sldId id="288" r:id="rId13"/>
    <p:sldId id="287" r:id="rId14"/>
    <p:sldId id="282" r:id="rId15"/>
    <p:sldId id="258" r:id="rId16"/>
    <p:sldId id="259" r:id="rId17"/>
    <p:sldId id="277" r:id="rId18"/>
    <p:sldId id="278" r:id="rId19"/>
    <p:sldId id="279" r:id="rId20"/>
    <p:sldId id="261" r:id="rId21"/>
    <p:sldId id="263" r:id="rId22"/>
    <p:sldId id="264" r:id="rId23"/>
    <p:sldId id="268" r:id="rId24"/>
    <p:sldId id="280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7B0"/>
    <a:srgbClr val="ADFC9A"/>
    <a:srgbClr val="F9F991"/>
    <a:srgbClr val="F8A15A"/>
    <a:srgbClr val="E8F4F8"/>
    <a:srgbClr val="B9EDFF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43" y="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6AA93-711E-4A6D-9570-FEC20F75500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1E4DE-E0E6-45B8-885F-B74FD93A9924}">
      <dgm:prSet phldrT="[Текст]"/>
      <dgm:spPr>
        <a:solidFill>
          <a:srgbClr val="F9F991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часов 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8A0B1-5AF9-486E-9137-E417A54B4CCC}" type="parTrans" cxnId="{C2774D66-DCEC-4DF6-A609-560B8D26C180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47E4F-52BD-42A8-A9B5-407C971AD133}" type="sibTrans" cxnId="{C2774D66-DCEC-4DF6-A609-560B8D26C180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C985D-C781-4611-80A0-F744CA21CB57}">
      <dgm:prSet phldrT="[Текст]"/>
      <dgm:spPr>
        <a:solidFill>
          <a:srgbClr val="FAB7B0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Категория слушателей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B26E51-FE40-44DF-A815-F36636EFC07A}" type="parTrans" cxnId="{A3EAFDBA-2B79-4844-A4F5-3495B7011B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2E6837-468C-4041-932D-8860A980A145}" type="sibTrans" cxnId="{A3EAFDBA-2B79-4844-A4F5-3495B7011B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B3B53-ED59-4053-B480-13ACE6F28952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педагогов от учреждения 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(заведующий, старший воспитатель, воспитатель и др.)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9D669-DD69-4496-A428-9DCEC6CEA406}" type="parTrans" cxnId="{3AC78C9B-466A-45C0-9831-BF63E2B7C05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89589-1165-4936-A2A4-CA246A64F133}" type="sibTrans" cxnId="{3AC78C9B-466A-45C0-9831-BF63E2B7C05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DC89CB-3D1A-4372-9716-7554427644BC}">
      <dgm:prSet phldrT="[Текст]"/>
      <dgm:spPr>
        <a:solidFill>
          <a:srgbClr val="ADFC9A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реализации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EADCE7-D981-46F0-871C-D348FC6F1E67}" type="parTrans" cxnId="{8B72730A-DF03-4E59-B8AC-2C224F3BDD71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9A3AE2-51D1-48B6-B382-97A48D9EE542}" type="sibTrans" cxnId="{8B72730A-DF03-4E59-B8AC-2C224F3BDD71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2D127-08A4-4DA1-937E-ACDF98E63B2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 2021 - май 2022 гг.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062C7E-B954-4928-891D-7118FEBB1A00}" type="parTrans" cxnId="{1F9A3B17-CBD8-46F9-806A-3F0D2828B78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568D58-1F7E-46E5-B396-BE383F318E3A}" type="sibTrans" cxnId="{1F9A3B17-CBD8-46F9-806A-3F0D2828B78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BB76E8-B758-41B7-9B80-F7140DDBE41F}">
      <dgm:prSet phldrT="[Текст]"/>
      <dgm:spPr>
        <a:solidFill>
          <a:srgbClr val="B9EDFF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Форма обучения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1F01E7-B1A9-457C-A02E-A9229C88B004}" type="parTrans" cxnId="{14A17CAD-7918-47E7-8051-E2D0B297DC1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1AAAB-C2A5-4B5D-AF07-F193F0051C32}" type="sibTrans" cxnId="{14A17CAD-7918-47E7-8051-E2D0B297DC1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8E6E74-7E83-4A1A-BE28-2D0490543DDD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часа:   55 аудиторных + 17 часов консультаций</a:t>
          </a:r>
          <a:endParaRPr lang="ru-RU" sz="20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640F0D-88F7-4628-963F-C3672FB89C96}" type="sibTrans" cxnId="{7C6C5A52-8140-45E8-8450-7247226B21F8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4F77CA-BF37-426B-9DDE-69DA4A067ACB}" type="parTrans" cxnId="{7C6C5A52-8140-45E8-8450-7247226B21F8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36F78F-C9E2-4B0B-908C-AB86AF8DB15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очная, </a:t>
          </a:r>
          <a:r>
            <a:rPr lang="ru-RU" sz="2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очно-заочная</a:t>
          </a:r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дистанционная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1E3064-C817-4BC1-BCE2-833A44A4E08B}" type="parTrans" cxnId="{5724DC90-E2A7-49FC-AF17-E8ED50A602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3E869E-EC1C-4E6F-BBD0-88823436CD2F}" type="sibTrans" cxnId="{5724DC90-E2A7-49FC-AF17-E8ED50A602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2D3674-A91B-404F-A33E-DF673368F7F6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 в МСП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13F94B-00DC-451E-937F-762CBC92F8DE}" type="parTrans" cxnId="{2F3ABD7F-9FEB-41D0-824D-1C761CFDA6A7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9AD301-E31B-4606-8D9E-26EC162CCBF6}" type="sibTrans" cxnId="{2F3ABD7F-9FEB-41D0-824D-1C761CFDA6A7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D7B95D-D00B-4758-825A-0B72049B38E6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 – практикумы, круглые столы;  мастер – классы; малые конференции; совместное проектирование, презентации проектов;  тестирование, анкетирование; консалтинговые услуги; конкурсы, </a:t>
          </a:r>
          <a:r>
            <a:rPr lang="ru-RU" sz="16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досуговая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деятельность; 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51FA94-C001-4F23-84B7-4D7D1E58F03B}" type="parTrans" cxnId="{F73A8DBE-77EB-477B-A2A1-529045D6901B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95F6B-7B71-409F-8537-4CE0730C6269}" type="sibTrans" cxnId="{F73A8DBE-77EB-477B-A2A1-529045D6901B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E336E-DC9D-4BF4-AE73-CFB2072C8838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презентации, выставки, организация конкурсов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129CE-98B3-4CB2-A34B-636EBA23209C}" type="parTrans" cxnId="{49FE8DAC-8E0E-4BD6-BCDB-B6B6D4925F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BEFD78-98D5-41B4-A85A-063A8FDDD76C}" type="sibTrans" cxnId="{49FE8DAC-8E0E-4BD6-BCDB-B6B6D4925F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7A3DCC-83C3-453E-A83B-9951731F694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проектов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C38DA8-20CA-4354-9A8C-7B19EBB96671}" type="sibTrans" cxnId="{B85FAF53-0B5F-4FA5-9297-A5039EABFB3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55BE8-4E32-499E-BF5F-2F905C080C38}" type="parTrans" cxnId="{B85FAF53-0B5F-4FA5-9297-A5039EABFB3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ED1FB3-E7E3-4949-B122-E040DEA2FD9F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Зачетная работа 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9FADF-AF5E-4ED0-BA03-7D1E6989D27D}" type="sibTrans" cxnId="{C2498AC5-395C-4719-9348-98EC9A7F5B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510E4-60AF-43BA-89DF-0AC8E52C0FEB}" type="parTrans" cxnId="{C2498AC5-395C-4719-9348-98EC9A7F5B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A417DE-C9D9-48DF-97B5-EC82BA59CE3D}" type="pres">
      <dgm:prSet presAssocID="{B236AA93-711E-4A6D-9570-FEC20F755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58E38-73FF-4B54-8276-FCD43152E69D}" type="pres">
      <dgm:prSet presAssocID="{2791E4DE-E0E6-45B8-885F-B74FD93A9924}" presName="linNode" presStyleCnt="0"/>
      <dgm:spPr/>
    </dgm:pt>
    <dgm:pt modelId="{3144A36D-CE5B-46D6-8CDA-21A0B5F00BAC}" type="pres">
      <dgm:prSet presAssocID="{2791E4DE-E0E6-45B8-885F-B74FD93A9924}" presName="parentText" presStyleLbl="node1" presStyleIdx="0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1C2F3-9836-47EB-970A-ABAE010D9CE8}" type="pres">
      <dgm:prSet presAssocID="{2791E4DE-E0E6-45B8-885F-B74FD93A9924}" presName="descendantText" presStyleLbl="alignAccFollowNode1" presStyleIdx="0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263BC-D4F4-400D-9038-E26BB83B508C}" type="pres">
      <dgm:prSet presAssocID="{59447E4F-52BD-42A8-A9B5-407C971AD133}" presName="sp" presStyleCnt="0"/>
      <dgm:spPr/>
    </dgm:pt>
    <dgm:pt modelId="{6E83014E-D056-4FB1-94C5-06D71BF8ECDF}" type="pres">
      <dgm:prSet presAssocID="{09AC985D-C781-4611-80A0-F744CA21CB57}" presName="linNode" presStyleCnt="0"/>
      <dgm:spPr/>
    </dgm:pt>
    <dgm:pt modelId="{5C1EAD27-10BA-499C-94CA-22DABDB7EC5D}" type="pres">
      <dgm:prSet presAssocID="{09AC985D-C781-4611-80A0-F744CA21CB57}" presName="parentText" presStyleLbl="node1" presStyleIdx="1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947DC-EB47-4ACF-A316-5195EF6411BF}" type="pres">
      <dgm:prSet presAssocID="{09AC985D-C781-4611-80A0-F744CA21CB57}" presName="descendantText" presStyleLbl="alignAccFollowNode1" presStyleIdx="1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47470-52AF-4E9D-A3A3-6A4D3BD564E6}" type="pres">
      <dgm:prSet presAssocID="{FF2E6837-468C-4041-932D-8860A980A145}" presName="sp" presStyleCnt="0"/>
      <dgm:spPr/>
    </dgm:pt>
    <dgm:pt modelId="{EC3B77E6-AEBD-4044-8B5C-7EAC55CAA180}" type="pres">
      <dgm:prSet presAssocID="{52DC89CB-3D1A-4372-9716-7554427644BC}" presName="linNode" presStyleCnt="0"/>
      <dgm:spPr/>
    </dgm:pt>
    <dgm:pt modelId="{5997A422-494C-4AA4-BDA1-AE345645C6CC}" type="pres">
      <dgm:prSet presAssocID="{52DC89CB-3D1A-4372-9716-7554427644BC}" presName="parentText" presStyleLbl="node1" presStyleIdx="2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29DEC-27FA-4D55-A490-A00BD8225C8A}" type="pres">
      <dgm:prSet presAssocID="{52DC89CB-3D1A-4372-9716-7554427644BC}" presName="descendantText" presStyleLbl="alignAccFollowNode1" presStyleIdx="2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86838-0C37-400A-A3A8-461A73883FF8}" type="pres">
      <dgm:prSet presAssocID="{619A3AE2-51D1-48B6-B382-97A48D9EE542}" presName="sp" presStyleCnt="0"/>
      <dgm:spPr/>
    </dgm:pt>
    <dgm:pt modelId="{FB227D70-4CCD-4831-8109-E909B4C88D42}" type="pres">
      <dgm:prSet presAssocID="{F8BB76E8-B758-41B7-9B80-F7140DDBE41F}" presName="linNode" presStyleCnt="0"/>
      <dgm:spPr/>
    </dgm:pt>
    <dgm:pt modelId="{053B2F33-1754-4EF9-A267-60CE45BD978C}" type="pres">
      <dgm:prSet presAssocID="{F8BB76E8-B758-41B7-9B80-F7140DDBE41F}" presName="parentText" presStyleLbl="node1" presStyleIdx="3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0B37D-CD83-443B-AF38-46459AD6D470}" type="pres">
      <dgm:prSet presAssocID="{F8BB76E8-B758-41B7-9B80-F7140DDBE41F}" presName="descendantText" presStyleLbl="alignAccFollowNode1" presStyleIdx="3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135BB-2038-4A57-8F17-9039CE2D845E}" type="pres">
      <dgm:prSet presAssocID="{E541AAAB-C2A5-4B5D-AF07-F193F0051C32}" presName="sp" presStyleCnt="0"/>
      <dgm:spPr/>
    </dgm:pt>
    <dgm:pt modelId="{6A3360DF-378B-4A55-A478-4DA7640ABBAE}" type="pres">
      <dgm:prSet presAssocID="{AD2D3674-A91B-404F-A33E-DF673368F7F6}" presName="linNode" presStyleCnt="0"/>
      <dgm:spPr/>
    </dgm:pt>
    <dgm:pt modelId="{0EA22C97-AC15-4E83-9D54-17BB445CDF55}" type="pres">
      <dgm:prSet presAssocID="{AD2D3674-A91B-404F-A33E-DF673368F7F6}" presName="parentText" presStyleLbl="node1" presStyleIdx="4" presStyleCnt="6" custScaleX="64783" custScaleY="132772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BF593-7A3D-4D7B-B5DD-7826CFF66CBD}" type="pres">
      <dgm:prSet presAssocID="{AD2D3674-A91B-404F-A33E-DF673368F7F6}" presName="descendantText" presStyleLbl="alignAccFollowNode1" presStyleIdx="4" presStyleCnt="6" custScaleX="118538" custScaleY="200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9C599-69A1-4472-B0EB-31B32315A2C2}" type="pres">
      <dgm:prSet presAssocID="{489AD301-E31B-4606-8D9E-26EC162CCBF6}" presName="sp" presStyleCnt="0"/>
      <dgm:spPr/>
    </dgm:pt>
    <dgm:pt modelId="{0014DE99-2B83-4DCD-863B-C0E2DF11B7FC}" type="pres">
      <dgm:prSet presAssocID="{0FED1FB3-E7E3-4949-B122-E040DEA2FD9F}" presName="linNode" presStyleCnt="0"/>
      <dgm:spPr/>
    </dgm:pt>
    <dgm:pt modelId="{7FD37250-755F-47F5-84EC-CBC379EB71D7}" type="pres">
      <dgm:prSet presAssocID="{0FED1FB3-E7E3-4949-B122-E040DEA2FD9F}" presName="parentText" presStyleLbl="node1" presStyleIdx="5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24D25-E9F1-40A7-B5D6-F69587A93F77}" type="pres">
      <dgm:prSet presAssocID="{0FED1FB3-E7E3-4949-B122-E040DEA2FD9F}" presName="descendantText" presStyleLbl="alignAccFollowNode1" presStyleIdx="5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8EAA5-C06C-430D-8EAC-657632CA0733}" type="presOf" srcId="{52DC89CB-3D1A-4372-9716-7554427644BC}" destId="{5997A422-494C-4AA4-BDA1-AE345645C6CC}" srcOrd="0" destOrd="0" presId="urn:microsoft.com/office/officeart/2005/8/layout/vList5"/>
    <dgm:cxn modelId="{2F3ABD7F-9FEB-41D0-824D-1C761CFDA6A7}" srcId="{B236AA93-711E-4A6D-9570-FEC20F75500F}" destId="{AD2D3674-A91B-404F-A33E-DF673368F7F6}" srcOrd="4" destOrd="0" parTransId="{6F13F94B-00DC-451E-937F-762CBC92F8DE}" sibTransId="{489AD301-E31B-4606-8D9E-26EC162CCBF6}"/>
    <dgm:cxn modelId="{BDF84ED6-C182-40A3-9F6E-D50148E16B6B}" type="presOf" srcId="{AA36F78F-C9E2-4B0B-908C-AB86AF8DB15F}" destId="{9A20B37D-CD83-443B-AF38-46459AD6D470}" srcOrd="0" destOrd="0" presId="urn:microsoft.com/office/officeart/2005/8/layout/vList5"/>
    <dgm:cxn modelId="{8B72730A-DF03-4E59-B8AC-2C224F3BDD71}" srcId="{B236AA93-711E-4A6D-9570-FEC20F75500F}" destId="{52DC89CB-3D1A-4372-9716-7554427644BC}" srcOrd="2" destOrd="0" parTransId="{CEEADCE7-D981-46F0-871C-D348FC6F1E67}" sibTransId="{619A3AE2-51D1-48B6-B382-97A48D9EE542}"/>
    <dgm:cxn modelId="{49FE8DAC-8E0E-4BD6-BCDB-B6B6D4925FFC}" srcId="{AD2D3674-A91B-404F-A33E-DF673368F7F6}" destId="{DE1E336E-DC9D-4BF4-AE73-CFB2072C8838}" srcOrd="1" destOrd="0" parTransId="{378129CE-98B3-4CB2-A34B-636EBA23209C}" sibTransId="{6EBEFD78-98D5-41B4-A85A-063A8FDDD76C}"/>
    <dgm:cxn modelId="{A66CF8CB-8430-4BF0-A333-BE778214E3BC}" type="presOf" srcId="{AA7A3DCC-83C3-453E-A83B-9951731F694F}" destId="{D8724D25-E9F1-40A7-B5D6-F69587A93F77}" srcOrd="0" destOrd="0" presId="urn:microsoft.com/office/officeart/2005/8/layout/vList5"/>
    <dgm:cxn modelId="{3149D8EF-501F-4AD2-9EE4-C28485AFE2CA}" type="presOf" srcId="{C30B3B53-ED59-4053-B480-13ACE6F28952}" destId="{F94947DC-EB47-4ACF-A316-5195EF6411BF}" srcOrd="0" destOrd="0" presId="urn:microsoft.com/office/officeart/2005/8/layout/vList5"/>
    <dgm:cxn modelId="{F73A8DBE-77EB-477B-A2A1-529045D6901B}" srcId="{AD2D3674-A91B-404F-A33E-DF673368F7F6}" destId="{8ED7B95D-D00B-4758-825A-0B72049B38E6}" srcOrd="0" destOrd="0" parTransId="{5551FA94-C001-4F23-84B7-4D7D1E58F03B}" sibTransId="{D0095F6B-7B71-409F-8537-4CE0730C6269}"/>
    <dgm:cxn modelId="{BAF1F0C8-2964-4751-A7E2-7F6A12699449}" type="presOf" srcId="{49A2D127-08A4-4DA1-937E-ACDF98E63B2F}" destId="{AE729DEC-27FA-4D55-A490-A00BD8225C8A}" srcOrd="0" destOrd="0" presId="urn:microsoft.com/office/officeart/2005/8/layout/vList5"/>
    <dgm:cxn modelId="{F575397B-F266-446F-831A-708C66783F24}" type="presOf" srcId="{0FED1FB3-E7E3-4949-B122-E040DEA2FD9F}" destId="{7FD37250-755F-47F5-84EC-CBC379EB71D7}" srcOrd="0" destOrd="0" presId="urn:microsoft.com/office/officeart/2005/8/layout/vList5"/>
    <dgm:cxn modelId="{1161B110-D633-4006-895F-D8BF812E72EF}" type="presOf" srcId="{F8BB76E8-B758-41B7-9B80-F7140DDBE41F}" destId="{053B2F33-1754-4EF9-A267-60CE45BD978C}" srcOrd="0" destOrd="0" presId="urn:microsoft.com/office/officeart/2005/8/layout/vList5"/>
    <dgm:cxn modelId="{CDAE8240-7311-4524-A754-A154CB2DEABB}" type="presOf" srcId="{AD2D3674-A91B-404F-A33E-DF673368F7F6}" destId="{0EA22C97-AC15-4E83-9D54-17BB445CDF55}" srcOrd="0" destOrd="0" presId="urn:microsoft.com/office/officeart/2005/8/layout/vList5"/>
    <dgm:cxn modelId="{B85FAF53-0B5F-4FA5-9297-A5039EABFB34}" srcId="{0FED1FB3-E7E3-4949-B122-E040DEA2FD9F}" destId="{AA7A3DCC-83C3-453E-A83B-9951731F694F}" srcOrd="0" destOrd="0" parTransId="{54455BE8-4E32-499E-BF5F-2F905C080C38}" sibTransId="{9FC38DA8-20CA-4354-9A8C-7B19EBB96671}"/>
    <dgm:cxn modelId="{7C6C5A52-8140-45E8-8450-7247226B21F8}" srcId="{2791E4DE-E0E6-45B8-885F-B74FD93A9924}" destId="{E68E6E74-7E83-4A1A-BE28-2D0490543DDD}" srcOrd="0" destOrd="0" parTransId="{924F77CA-BF37-426B-9DDE-69DA4A067ACB}" sibTransId="{65640F0D-88F7-4628-963F-C3672FB89C96}"/>
    <dgm:cxn modelId="{C2774D66-DCEC-4DF6-A609-560B8D26C180}" srcId="{B236AA93-711E-4A6D-9570-FEC20F75500F}" destId="{2791E4DE-E0E6-45B8-885F-B74FD93A9924}" srcOrd="0" destOrd="0" parTransId="{1928A0B1-5AF9-486E-9137-E417A54B4CCC}" sibTransId="{59447E4F-52BD-42A8-A9B5-407C971AD133}"/>
    <dgm:cxn modelId="{9DC86F32-80B5-48B6-B2C6-67BFF8F9629F}" type="presOf" srcId="{DE1E336E-DC9D-4BF4-AE73-CFB2072C8838}" destId="{648BF593-7A3D-4D7B-B5DD-7826CFF66CBD}" srcOrd="0" destOrd="1" presId="urn:microsoft.com/office/officeart/2005/8/layout/vList5"/>
    <dgm:cxn modelId="{14A17CAD-7918-47E7-8051-E2D0B297DC14}" srcId="{B236AA93-711E-4A6D-9570-FEC20F75500F}" destId="{F8BB76E8-B758-41B7-9B80-F7140DDBE41F}" srcOrd="3" destOrd="0" parTransId="{8F1F01E7-B1A9-457C-A02E-A9229C88B004}" sibTransId="{E541AAAB-C2A5-4B5D-AF07-F193F0051C32}"/>
    <dgm:cxn modelId="{E0DEAB7D-4E71-4B95-B758-F67308F0E1D0}" type="presOf" srcId="{8ED7B95D-D00B-4758-825A-0B72049B38E6}" destId="{648BF593-7A3D-4D7B-B5DD-7826CFF66CBD}" srcOrd="0" destOrd="0" presId="urn:microsoft.com/office/officeart/2005/8/layout/vList5"/>
    <dgm:cxn modelId="{3AC78C9B-466A-45C0-9831-BF63E2B7C055}" srcId="{09AC985D-C781-4611-80A0-F744CA21CB57}" destId="{C30B3B53-ED59-4053-B480-13ACE6F28952}" srcOrd="0" destOrd="0" parTransId="{A859D669-DD69-4496-A428-9DCEC6CEA406}" sibTransId="{CF789589-1165-4936-A2A4-CA246A64F133}"/>
    <dgm:cxn modelId="{22D4FB01-BAF9-430E-A541-413AF3FCDDEC}" type="presOf" srcId="{E68E6E74-7E83-4A1A-BE28-2D0490543DDD}" destId="{3181C2F3-9836-47EB-970A-ABAE010D9CE8}" srcOrd="0" destOrd="0" presId="urn:microsoft.com/office/officeart/2005/8/layout/vList5"/>
    <dgm:cxn modelId="{86B21F05-175D-4529-897A-6CEA90A7B0F0}" type="presOf" srcId="{B236AA93-711E-4A6D-9570-FEC20F75500F}" destId="{37A417DE-C9D9-48DF-97B5-EC82BA59CE3D}" srcOrd="0" destOrd="0" presId="urn:microsoft.com/office/officeart/2005/8/layout/vList5"/>
    <dgm:cxn modelId="{83FEF6DC-4E0D-4C55-84CF-84947A4DFED0}" type="presOf" srcId="{09AC985D-C781-4611-80A0-F744CA21CB57}" destId="{5C1EAD27-10BA-499C-94CA-22DABDB7EC5D}" srcOrd="0" destOrd="0" presId="urn:microsoft.com/office/officeart/2005/8/layout/vList5"/>
    <dgm:cxn modelId="{5724DC90-E2A7-49FC-AF17-E8ED50A6027D}" srcId="{F8BB76E8-B758-41B7-9B80-F7140DDBE41F}" destId="{AA36F78F-C9E2-4B0B-908C-AB86AF8DB15F}" srcOrd="0" destOrd="0" parTransId="{881E3064-C817-4BC1-BCE2-833A44A4E08B}" sibTransId="{183E869E-EC1C-4E6F-BBD0-88823436CD2F}"/>
    <dgm:cxn modelId="{A3EAFDBA-2B79-4844-A4F5-3495B7011B7D}" srcId="{B236AA93-711E-4A6D-9570-FEC20F75500F}" destId="{09AC985D-C781-4611-80A0-F744CA21CB57}" srcOrd="1" destOrd="0" parTransId="{BAB26E51-FE40-44DF-A815-F36636EFC07A}" sibTransId="{FF2E6837-468C-4041-932D-8860A980A145}"/>
    <dgm:cxn modelId="{1F9A3B17-CBD8-46F9-806A-3F0D2828B785}" srcId="{52DC89CB-3D1A-4372-9716-7554427644BC}" destId="{49A2D127-08A4-4DA1-937E-ACDF98E63B2F}" srcOrd="0" destOrd="0" parTransId="{E4062C7E-B954-4928-891D-7118FEBB1A00}" sibTransId="{C7568D58-1F7E-46E5-B396-BE383F318E3A}"/>
    <dgm:cxn modelId="{C2498AC5-395C-4719-9348-98EC9A7F5BFC}" srcId="{B236AA93-711E-4A6D-9570-FEC20F75500F}" destId="{0FED1FB3-E7E3-4949-B122-E040DEA2FD9F}" srcOrd="5" destOrd="0" parTransId="{2A1510E4-60AF-43BA-89DF-0AC8E52C0FEB}" sibTransId="{EE19FADF-AF5E-4ED0-BA03-7D1E6989D27D}"/>
    <dgm:cxn modelId="{E4C9203C-481A-4D2F-940D-D7109BED39E9}" type="presOf" srcId="{2791E4DE-E0E6-45B8-885F-B74FD93A9924}" destId="{3144A36D-CE5B-46D6-8CDA-21A0B5F00BAC}" srcOrd="0" destOrd="0" presId="urn:microsoft.com/office/officeart/2005/8/layout/vList5"/>
    <dgm:cxn modelId="{B6D11F06-7FA9-4A17-B14E-72DB6431463E}" type="presParOf" srcId="{37A417DE-C9D9-48DF-97B5-EC82BA59CE3D}" destId="{EC658E38-73FF-4B54-8276-FCD43152E69D}" srcOrd="0" destOrd="0" presId="urn:microsoft.com/office/officeart/2005/8/layout/vList5"/>
    <dgm:cxn modelId="{DECF6067-62EE-4758-AC19-23389C85DFB7}" type="presParOf" srcId="{EC658E38-73FF-4B54-8276-FCD43152E69D}" destId="{3144A36D-CE5B-46D6-8CDA-21A0B5F00BAC}" srcOrd="0" destOrd="0" presId="urn:microsoft.com/office/officeart/2005/8/layout/vList5"/>
    <dgm:cxn modelId="{7CCADE8A-920F-40AB-9348-C72BDDB0DD5A}" type="presParOf" srcId="{EC658E38-73FF-4B54-8276-FCD43152E69D}" destId="{3181C2F3-9836-47EB-970A-ABAE010D9CE8}" srcOrd="1" destOrd="0" presId="urn:microsoft.com/office/officeart/2005/8/layout/vList5"/>
    <dgm:cxn modelId="{5590A93F-7A4E-4508-A10A-CBB42CBBBEEA}" type="presParOf" srcId="{37A417DE-C9D9-48DF-97B5-EC82BA59CE3D}" destId="{D7F263BC-D4F4-400D-9038-E26BB83B508C}" srcOrd="1" destOrd="0" presId="urn:microsoft.com/office/officeart/2005/8/layout/vList5"/>
    <dgm:cxn modelId="{7FD68F49-DA8D-48F8-8810-A6C13856E487}" type="presParOf" srcId="{37A417DE-C9D9-48DF-97B5-EC82BA59CE3D}" destId="{6E83014E-D056-4FB1-94C5-06D71BF8ECDF}" srcOrd="2" destOrd="0" presId="urn:microsoft.com/office/officeart/2005/8/layout/vList5"/>
    <dgm:cxn modelId="{4275FC0B-2789-4558-BB5D-E95B5534FA42}" type="presParOf" srcId="{6E83014E-D056-4FB1-94C5-06D71BF8ECDF}" destId="{5C1EAD27-10BA-499C-94CA-22DABDB7EC5D}" srcOrd="0" destOrd="0" presId="urn:microsoft.com/office/officeart/2005/8/layout/vList5"/>
    <dgm:cxn modelId="{AC509805-C2DA-414E-AB52-87F8784A9DB3}" type="presParOf" srcId="{6E83014E-D056-4FB1-94C5-06D71BF8ECDF}" destId="{F94947DC-EB47-4ACF-A316-5195EF6411BF}" srcOrd="1" destOrd="0" presId="urn:microsoft.com/office/officeart/2005/8/layout/vList5"/>
    <dgm:cxn modelId="{2D65D960-78C7-462C-8638-7D667D4DD032}" type="presParOf" srcId="{37A417DE-C9D9-48DF-97B5-EC82BA59CE3D}" destId="{DBE47470-52AF-4E9D-A3A3-6A4D3BD564E6}" srcOrd="3" destOrd="0" presId="urn:microsoft.com/office/officeart/2005/8/layout/vList5"/>
    <dgm:cxn modelId="{71B130CD-DE3B-4C4D-B175-2C5D7DBC72EB}" type="presParOf" srcId="{37A417DE-C9D9-48DF-97B5-EC82BA59CE3D}" destId="{EC3B77E6-AEBD-4044-8B5C-7EAC55CAA180}" srcOrd="4" destOrd="0" presId="urn:microsoft.com/office/officeart/2005/8/layout/vList5"/>
    <dgm:cxn modelId="{0F3CCB5C-1219-4F3C-BA07-23A296A667D2}" type="presParOf" srcId="{EC3B77E6-AEBD-4044-8B5C-7EAC55CAA180}" destId="{5997A422-494C-4AA4-BDA1-AE345645C6CC}" srcOrd="0" destOrd="0" presId="urn:microsoft.com/office/officeart/2005/8/layout/vList5"/>
    <dgm:cxn modelId="{C4F33605-5907-412F-9266-8B420FD45777}" type="presParOf" srcId="{EC3B77E6-AEBD-4044-8B5C-7EAC55CAA180}" destId="{AE729DEC-27FA-4D55-A490-A00BD8225C8A}" srcOrd="1" destOrd="0" presId="urn:microsoft.com/office/officeart/2005/8/layout/vList5"/>
    <dgm:cxn modelId="{E450396A-E85A-4B03-87FC-878BFB701533}" type="presParOf" srcId="{37A417DE-C9D9-48DF-97B5-EC82BA59CE3D}" destId="{74686838-0C37-400A-A3A8-461A73883FF8}" srcOrd="5" destOrd="0" presId="urn:microsoft.com/office/officeart/2005/8/layout/vList5"/>
    <dgm:cxn modelId="{B514371C-54CD-4E59-884B-95CE2BBC8ED0}" type="presParOf" srcId="{37A417DE-C9D9-48DF-97B5-EC82BA59CE3D}" destId="{FB227D70-4CCD-4831-8109-E909B4C88D42}" srcOrd="6" destOrd="0" presId="urn:microsoft.com/office/officeart/2005/8/layout/vList5"/>
    <dgm:cxn modelId="{1D19F88F-8864-4A52-9439-9042A923B170}" type="presParOf" srcId="{FB227D70-4CCD-4831-8109-E909B4C88D42}" destId="{053B2F33-1754-4EF9-A267-60CE45BD978C}" srcOrd="0" destOrd="0" presId="urn:microsoft.com/office/officeart/2005/8/layout/vList5"/>
    <dgm:cxn modelId="{03DAC00F-1D8E-4608-B725-B84018563038}" type="presParOf" srcId="{FB227D70-4CCD-4831-8109-E909B4C88D42}" destId="{9A20B37D-CD83-443B-AF38-46459AD6D470}" srcOrd="1" destOrd="0" presId="urn:microsoft.com/office/officeart/2005/8/layout/vList5"/>
    <dgm:cxn modelId="{BAD4EBB5-BD0A-4CAA-A2C5-F3E3F42471D1}" type="presParOf" srcId="{37A417DE-C9D9-48DF-97B5-EC82BA59CE3D}" destId="{FE6135BB-2038-4A57-8F17-9039CE2D845E}" srcOrd="7" destOrd="0" presId="urn:microsoft.com/office/officeart/2005/8/layout/vList5"/>
    <dgm:cxn modelId="{FAE1C2EE-5143-4933-884F-BB1564C08FED}" type="presParOf" srcId="{37A417DE-C9D9-48DF-97B5-EC82BA59CE3D}" destId="{6A3360DF-378B-4A55-A478-4DA7640ABBAE}" srcOrd="8" destOrd="0" presId="urn:microsoft.com/office/officeart/2005/8/layout/vList5"/>
    <dgm:cxn modelId="{2E94BDCA-5321-48CA-8411-943F154CD32F}" type="presParOf" srcId="{6A3360DF-378B-4A55-A478-4DA7640ABBAE}" destId="{0EA22C97-AC15-4E83-9D54-17BB445CDF55}" srcOrd="0" destOrd="0" presId="urn:microsoft.com/office/officeart/2005/8/layout/vList5"/>
    <dgm:cxn modelId="{7CA2DCB9-2CE5-472A-8575-D71C9F3FA0B1}" type="presParOf" srcId="{6A3360DF-378B-4A55-A478-4DA7640ABBAE}" destId="{648BF593-7A3D-4D7B-B5DD-7826CFF66CBD}" srcOrd="1" destOrd="0" presId="urn:microsoft.com/office/officeart/2005/8/layout/vList5"/>
    <dgm:cxn modelId="{10A8ECB2-BD28-4D38-A998-7D8D5B6D7D01}" type="presParOf" srcId="{37A417DE-C9D9-48DF-97B5-EC82BA59CE3D}" destId="{6F69C599-69A1-4472-B0EB-31B32315A2C2}" srcOrd="9" destOrd="0" presId="urn:microsoft.com/office/officeart/2005/8/layout/vList5"/>
    <dgm:cxn modelId="{57E54040-1036-49F0-8FF3-1B7794D8F23B}" type="presParOf" srcId="{37A417DE-C9D9-48DF-97B5-EC82BA59CE3D}" destId="{0014DE99-2B83-4DCD-863B-C0E2DF11B7FC}" srcOrd="10" destOrd="0" presId="urn:microsoft.com/office/officeart/2005/8/layout/vList5"/>
    <dgm:cxn modelId="{FBE2A8B1-90F9-41B1-93D5-10FC1AD004EE}" type="presParOf" srcId="{0014DE99-2B83-4DCD-863B-C0E2DF11B7FC}" destId="{7FD37250-755F-47F5-84EC-CBC379EB71D7}" srcOrd="0" destOrd="0" presId="urn:microsoft.com/office/officeart/2005/8/layout/vList5"/>
    <dgm:cxn modelId="{CBE47B4C-76E2-4110-9A8D-2DC9075E08CE}" type="presParOf" srcId="{0014DE99-2B83-4DCD-863B-C0E2DF11B7FC}" destId="{D8724D25-E9F1-40A7-B5D6-F69587A93F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C2F3-9836-47EB-970A-ABAE010D9CE8}">
      <dsp:nvSpPr>
        <dsp:cNvPr id="0" name=""/>
        <dsp:cNvSpPr/>
      </dsp:nvSpPr>
      <dsp:spPr>
        <a:xfrm rot="5400000">
          <a:off x="4899247" y="-2795384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часа:   55 аудиторных + 17 часов консультаций</a:t>
          </a:r>
          <a:endParaRPr lang="ru-RU" sz="20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20842"/>
        <a:ext cx="6412948" cy="613695"/>
      </dsp:txXfrm>
    </dsp:sp>
    <dsp:sp modelId="{3144A36D-CE5B-46D6-8CDA-21A0B5F00BAC}">
      <dsp:nvSpPr>
        <dsp:cNvPr id="0" name=""/>
        <dsp:cNvSpPr/>
      </dsp:nvSpPr>
      <dsp:spPr>
        <a:xfrm>
          <a:off x="0" y="0"/>
          <a:ext cx="1981647" cy="850119"/>
        </a:xfrm>
        <a:prstGeom prst="roundRect">
          <a:avLst/>
        </a:prstGeom>
        <a:solidFill>
          <a:srgbClr val="F9F99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часов 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41499"/>
        <a:ext cx="1898649" cy="767121"/>
      </dsp:txXfrm>
    </dsp:sp>
    <dsp:sp modelId="{F94947DC-EB47-4ACF-A316-5195EF6411BF}">
      <dsp:nvSpPr>
        <dsp:cNvPr id="0" name=""/>
        <dsp:cNvSpPr/>
      </dsp:nvSpPr>
      <dsp:spPr>
        <a:xfrm rot="5400000">
          <a:off x="4899247" y="-1902758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педагогов от учреждения 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(заведующий, старший воспитатель, воспитатель и др.)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013468"/>
        <a:ext cx="6412948" cy="613695"/>
      </dsp:txXfrm>
    </dsp:sp>
    <dsp:sp modelId="{5C1EAD27-10BA-499C-94CA-22DABDB7EC5D}">
      <dsp:nvSpPr>
        <dsp:cNvPr id="0" name=""/>
        <dsp:cNvSpPr/>
      </dsp:nvSpPr>
      <dsp:spPr>
        <a:xfrm>
          <a:off x="0" y="828164"/>
          <a:ext cx="1981647" cy="850119"/>
        </a:xfrm>
        <a:prstGeom prst="roundRect">
          <a:avLst/>
        </a:prstGeom>
        <a:solidFill>
          <a:srgbClr val="FAB7B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Категория слушателей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869663"/>
        <a:ext cx="1898649" cy="767121"/>
      </dsp:txXfrm>
    </dsp:sp>
    <dsp:sp modelId="{AE729DEC-27FA-4D55-A490-A00BD8225C8A}">
      <dsp:nvSpPr>
        <dsp:cNvPr id="0" name=""/>
        <dsp:cNvSpPr/>
      </dsp:nvSpPr>
      <dsp:spPr>
        <a:xfrm rot="5400000">
          <a:off x="4899247" y="-1010132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 2021 - май 2022 гг.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906094"/>
        <a:ext cx="6412948" cy="613695"/>
      </dsp:txXfrm>
    </dsp:sp>
    <dsp:sp modelId="{5997A422-494C-4AA4-BDA1-AE345645C6CC}">
      <dsp:nvSpPr>
        <dsp:cNvPr id="0" name=""/>
        <dsp:cNvSpPr/>
      </dsp:nvSpPr>
      <dsp:spPr>
        <a:xfrm>
          <a:off x="0" y="1720790"/>
          <a:ext cx="1981647" cy="850119"/>
        </a:xfrm>
        <a:prstGeom prst="roundRect">
          <a:avLst/>
        </a:prstGeom>
        <a:solidFill>
          <a:srgbClr val="ADFC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реализации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1762289"/>
        <a:ext cx="1898649" cy="767121"/>
      </dsp:txXfrm>
    </dsp:sp>
    <dsp:sp modelId="{9A20B37D-CD83-443B-AF38-46459AD6D470}">
      <dsp:nvSpPr>
        <dsp:cNvPr id="0" name=""/>
        <dsp:cNvSpPr/>
      </dsp:nvSpPr>
      <dsp:spPr>
        <a:xfrm rot="5400000">
          <a:off x="4899247" y="-117506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очная, </a:t>
          </a:r>
          <a:r>
            <a:rPr lang="ru-RU" sz="24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очно-заочная</a:t>
          </a: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дистанционная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2798720"/>
        <a:ext cx="6412948" cy="613695"/>
      </dsp:txXfrm>
    </dsp:sp>
    <dsp:sp modelId="{053B2F33-1754-4EF9-A267-60CE45BD978C}">
      <dsp:nvSpPr>
        <dsp:cNvPr id="0" name=""/>
        <dsp:cNvSpPr/>
      </dsp:nvSpPr>
      <dsp:spPr>
        <a:xfrm>
          <a:off x="0" y="2613416"/>
          <a:ext cx="1981647" cy="850119"/>
        </a:xfrm>
        <a:prstGeom prst="roundRect">
          <a:avLst/>
        </a:prstGeom>
        <a:solidFill>
          <a:srgbClr val="B9E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Форма обучения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2654915"/>
        <a:ext cx="1898649" cy="767121"/>
      </dsp:txXfrm>
    </dsp:sp>
    <dsp:sp modelId="{648BF593-7A3D-4D7B-B5DD-7826CFF66CBD}">
      <dsp:nvSpPr>
        <dsp:cNvPr id="0" name=""/>
        <dsp:cNvSpPr/>
      </dsp:nvSpPr>
      <dsp:spPr>
        <a:xfrm rot="5400000">
          <a:off x="4552083" y="1035335"/>
          <a:ext cx="1364258" cy="6439853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 – практикумы, круглые столы;  мастер – классы; малые конференции; совместное проектирование, презентации проектов;  тестирование, анкетирование; консалтинговые услуги; конкурсы, </a:t>
          </a:r>
          <a:r>
            <a:rPr lang="ru-RU" sz="16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досуговая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деятельность; 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презентации, выставки, организация конкурсов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4286" y="3639730"/>
        <a:ext cx="6373255" cy="1231062"/>
      </dsp:txXfrm>
    </dsp:sp>
    <dsp:sp modelId="{0EA22C97-AC15-4E83-9D54-17BB445CDF55}">
      <dsp:nvSpPr>
        <dsp:cNvPr id="0" name=""/>
        <dsp:cNvSpPr/>
      </dsp:nvSpPr>
      <dsp:spPr>
        <a:xfrm>
          <a:off x="0" y="3623810"/>
          <a:ext cx="1979711" cy="11287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 в МСП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00" y="3678910"/>
        <a:ext cx="1869511" cy="1018521"/>
      </dsp:txXfrm>
    </dsp:sp>
    <dsp:sp modelId="{D8724D25-E9F1-40A7-B5D6-F69587A93F77}">
      <dsp:nvSpPr>
        <dsp:cNvPr id="0" name=""/>
        <dsp:cNvSpPr/>
      </dsp:nvSpPr>
      <dsp:spPr>
        <a:xfrm rot="5400000">
          <a:off x="4899247" y="2181883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проектов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5098109"/>
        <a:ext cx="6412948" cy="613695"/>
      </dsp:txXfrm>
    </dsp:sp>
    <dsp:sp modelId="{7FD37250-755F-47F5-84EC-CBC379EB71D7}">
      <dsp:nvSpPr>
        <dsp:cNvPr id="0" name=""/>
        <dsp:cNvSpPr/>
      </dsp:nvSpPr>
      <dsp:spPr>
        <a:xfrm>
          <a:off x="0" y="4912806"/>
          <a:ext cx="1981647" cy="850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Зачетная работа 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4954305"/>
        <a:ext cx="1898649" cy="767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9AF0-C86E-44DE-BF17-B5AEB3596AD3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6BD34-D00E-4222-B44F-CEF8855C7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latin typeface="Georgia" pitchFamily="18" charset="0"/>
              </a:rPr>
              <a:t>Департамент образования мэрии города Ярославля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Georgia" pitchFamily="18" charset="0"/>
              </a:rPr>
              <a:t>Муниципальное образовательное учреждение дополнительного профессионального образования                                                                              «Городской центр развития образования»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Georgia" pitchFamily="18" charset="0"/>
              </a:rPr>
              <a:t>Муниципальное </a:t>
            </a:r>
            <a:r>
              <a:rPr lang="ru-RU" sz="1400" dirty="0">
                <a:latin typeface="Georgia" pitchFamily="18" charset="0"/>
              </a:rPr>
              <a:t>дошкольное образовательное учреждение «Детский сад № 93»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1484784"/>
            <a:ext cx="8820472" cy="37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Проект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(программа)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 соискание статуса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муниципальной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стажировочной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площадки:</a:t>
            </a:r>
          </a:p>
          <a:p>
            <a:pPr marL="353695" indent="-1905" algn="ctr">
              <a:lnSpc>
                <a:spcPct val="102000"/>
              </a:lnSpc>
              <a:spcAft>
                <a:spcPts val="65"/>
              </a:spcAft>
              <a:tabLst>
                <a:tab pos="1457325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«Реализация 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STEM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-образования и робототехники в дошкольной образовательной организации на современном этапе»</a:t>
            </a:r>
            <a:endParaRPr lang="ru-RU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99992" y="4807604"/>
            <a:ext cx="46440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2438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Прокуророва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</a:t>
            </a:r>
          </a:p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24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 МДОУ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«Детский сад № 93»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Макшева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</a:t>
            </a:r>
          </a:p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24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МДОУ «Детский сад № 93»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79912" y="6165304"/>
            <a:ext cx="176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Ярославль, 2021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4215571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творческий конкурс педагогических работников образовательных организаций «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ЯрПрофи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908720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конкурс проектов технического направлении ДЕТСКИМИ RUKAMI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рамках проекта «Интегратор сообществ кружкового движения ВОРК» (под брендом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Rukami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Дорожной карты Кружкового движения и стратегии Национальной технологической инициативы, команда детей,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Куликова Яна Юрьевна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72278" t="13960" r="2433" b="26400"/>
          <a:stretch>
            <a:fillRect/>
          </a:stretch>
        </p:blipFill>
        <p:spPr bwMode="auto">
          <a:xfrm>
            <a:off x="1331640" y="2132856"/>
            <a:ext cx="1368152" cy="1814941"/>
          </a:xfrm>
          <a:prstGeom prst="rect">
            <a:avLst/>
          </a:prstGeom>
          <a:noFill/>
          <a:ln w="9525">
            <a:solidFill>
              <a:srgbClr val="F68E38"/>
            </a:solidFill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13935" t="13960" r="65001" b="35627"/>
          <a:stretch>
            <a:fillRect/>
          </a:stretch>
        </p:blipFill>
        <p:spPr bwMode="auto">
          <a:xfrm>
            <a:off x="6444208" y="2132856"/>
            <a:ext cx="1331000" cy="1791816"/>
          </a:xfrm>
          <a:prstGeom prst="rect">
            <a:avLst/>
          </a:prstGeom>
          <a:noFill/>
          <a:ln w="9525">
            <a:solidFill>
              <a:srgbClr val="F68E38"/>
            </a:solidFill>
            <a:miter lim="800000"/>
            <a:headEnd/>
            <a:tailEnd/>
          </a:ln>
        </p:spPr>
      </p:pic>
      <p:pic>
        <p:nvPicPr>
          <p:cNvPr id="9" name="Picture 2" descr="K:\ПРЕЗЕНТАЦИИ\МИП ИТОГИ, 21\Роботы\IMG_20210415_094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84272" y="4805160"/>
            <a:ext cx="1792253" cy="1344190"/>
          </a:xfrm>
          <a:prstGeom prst="rect">
            <a:avLst/>
          </a:prstGeom>
          <a:noFill/>
        </p:spPr>
      </p:pic>
      <p:pic>
        <p:nvPicPr>
          <p:cNvPr id="10" name="Picture 3" descr="K:\ПРЕЗЕНТАЦИИ\МИП ИТОГИ, 21\Роботы\IMG_20210415_092353.jpg"/>
          <p:cNvPicPr>
            <a:picLocks noChangeAspect="1" noChangeArrowheads="1"/>
          </p:cNvPicPr>
          <p:nvPr/>
        </p:nvPicPr>
        <p:blipFill>
          <a:blip r:embed="rId7" cstate="print"/>
          <a:srcRect l="3477" r="9440" b="3945"/>
          <a:stretch>
            <a:fillRect/>
          </a:stretch>
        </p:blipFill>
        <p:spPr bwMode="auto">
          <a:xfrm rot="16200000" flipH="1">
            <a:off x="533275" y="4803429"/>
            <a:ext cx="1740227" cy="1439641"/>
          </a:xfrm>
          <a:prstGeom prst="rect">
            <a:avLst/>
          </a:prstGeom>
          <a:noFill/>
        </p:spPr>
      </p:pic>
      <p:pic>
        <p:nvPicPr>
          <p:cNvPr id="12" name="Picture 4" descr="K:\ПРЕЗЕНТАЦИИ\МИП ИТОГИ, 21\Attachments_yardou093@yandex.ru_2021-04-19_12-22-31\IMG_20210415_0909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492896"/>
            <a:ext cx="2267744" cy="1700808"/>
          </a:xfrm>
          <a:prstGeom prst="rect">
            <a:avLst/>
          </a:prstGeom>
          <a:noFill/>
        </p:spPr>
      </p:pic>
      <p:pic>
        <p:nvPicPr>
          <p:cNvPr id="13" name="Picture 5" descr="K:\ПРЕЗЕНТАЦИИ\МИП ИТОГИ, 21\Роботы\IMG_20210415_093848.jpg"/>
          <p:cNvPicPr>
            <a:picLocks noChangeAspect="1" noChangeArrowheads="1"/>
          </p:cNvPicPr>
          <p:nvPr/>
        </p:nvPicPr>
        <p:blipFill>
          <a:blip r:embed="rId9" cstate="print"/>
          <a:srcRect b="34000"/>
          <a:stretch>
            <a:fillRect/>
          </a:stretch>
        </p:blipFill>
        <p:spPr bwMode="auto">
          <a:xfrm>
            <a:off x="3563888" y="5301208"/>
            <a:ext cx="2308897" cy="1142900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12474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 научно-технической направленности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«Робототехника.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Технолаб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32" y="4304411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 l="6494" t="17080" r="65156" b="13158"/>
          <a:stretch>
            <a:fillRect/>
          </a:stretch>
        </p:blipFill>
        <p:spPr bwMode="auto">
          <a:xfrm>
            <a:off x="444660" y="1832630"/>
            <a:ext cx="2047966" cy="28347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2" descr="G:\яю\мастер класс по робототехнике 20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07" y="1860596"/>
            <a:ext cx="1297544" cy="19442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яю\мастер класс по робототехнике 20\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36" y="1841713"/>
            <a:ext cx="1345602" cy="201622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26" y="2132856"/>
            <a:ext cx="2742244" cy="38745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C:\Users\User\Pictures\Рототехника 2019\DSCN6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583"/>
            <a:ext cx="2736304" cy="1930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Рисунок 5" descr="C:\Users\User\Pictures\Рототехника 2019\DSCN66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3" y="3867685"/>
            <a:ext cx="2762681" cy="1930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Рисунок 6" descr="C:\Users\User\Pictures\Рототехника 2019\DSCN66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73" y="2243882"/>
            <a:ext cx="1996010" cy="2579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Рисунок 7" descr="C:\Users\User\Pictures\Рототехника 2019\DSCN66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583"/>
            <a:ext cx="2791570" cy="1930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0159" y="3867685"/>
            <a:ext cx="2762681" cy="19545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9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Picture 2" descr="https://st.depositphotos.com/1002709/2976/i/950/depositphotos_29767635-stock-photo-global-computer-network.jpg"/>
          <p:cNvPicPr>
            <a:picLocks noChangeAspect="1" noChangeArrowheads="1"/>
          </p:cNvPicPr>
          <p:nvPr/>
        </p:nvPicPr>
        <p:blipFill>
          <a:blip r:embed="rId3" cstate="print"/>
          <a:srcRect l="1923" t="8654" r="3846"/>
          <a:stretch>
            <a:fillRect/>
          </a:stretch>
        </p:blipFill>
        <p:spPr bwMode="auto">
          <a:xfrm>
            <a:off x="2807804" y="4244659"/>
            <a:ext cx="3528392" cy="2280254"/>
          </a:xfrm>
          <a:prstGeom prst="rect">
            <a:avLst/>
          </a:prstGeom>
          <a:noFill/>
        </p:spPr>
      </p:pic>
      <p:pic>
        <p:nvPicPr>
          <p:cNvPr id="5" name="Рисунок 4" descr="C:\Users\User\Desktop\Семинар\20200131_1033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25" y="1298660"/>
            <a:ext cx="3529074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Рисунок 5" descr="C:\Users\User\Desktop\Семинар\20200131_0939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8703"/>
            <a:ext cx="3495676" cy="25922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97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050050"/>
            <a:ext cx="8712968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Итоговые продукты проекта: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457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10.06.2021 г. на заседании ученого совета ГАУ ДПО ЯО ИРО ДОУ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присвоен статус региональной базовой площадки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теме: «Использование развивающего оборудования для создания современной предметно-пространственной среды дошкольной образовательной организации»,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5732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457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дополнительной профессиональной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повышения квалификации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«Реализация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 в дошкольной образовательной организации на современном этапе».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219418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Концепция программы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228111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руководящих и педагогических работников ДОО по вопросам внедрения и реализации робототехники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образоания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педагогическую деятельность дошкольного образовательного учреждения. 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Совершенствовать и расширить представления слушателей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площадки об управленческих, организационно-методических, содержательных аспектах внедрения в педагогическую практику дошкольных образовательных учреждений  робототехники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-технологий.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Удовлетворить запросы слушателей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площадки через организацию индивидуального маршрута (программы)  обучения.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Технологичная карта программы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836712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35896" y="1844824"/>
            <a:ext cx="550810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модуль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«Робототехника как эффективная педагогическая технология для развития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креативных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познавательных способностей детей дошкольного возраста»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лекция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«Современные образовательные развивающие технологии нового поколения -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робототехника: актуальность, форматы реализации, педагогический потенциал» (Введение в курс)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«Современная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предметно-пространственная среда ДОУ: территория для развития инженерного,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технического мышления, навыков конструирования, моделирования  программирования и других компетенций детей поколения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Проектирование РППС, форматы моделей среды»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лекция 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«Поколение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Актуальные  базовые компетенции детей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XXI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«Реализация STEM-технологий и робототехники в дошкольном образовании – новые приоритеты и возможности в образовательной деятельности с воспитанниками».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63888" y="1700808"/>
            <a:ext cx="55801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модуль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«Современные подходы к конструктивно-модельной деятельности в ДОУ: актуальность, проблемы, перспективы»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«Внедрение и реализация STEM-образования, цифровых, </a:t>
            </a:r>
            <a:r>
              <a:rPr lang="ru-RU" altLang="zh-CN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нейротехнологий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практическую деятельность ДОО: модели, программно-методическое обеспечение, педагогический мониторинг»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«Внедрение и реализация робототехники в ДОО: модели, программно-методическое обеспечение, педагогический мониторинг»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Интерактивная лекция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«Лаборатория науки и техники, цифровая лаборатория в ДОУ как средство развития инженерно-технических, конструктивно-модельных, </a:t>
            </a:r>
            <a:r>
              <a:rPr lang="ru-RU" altLang="zh-CN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креативных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познавательных способностей детей»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«Разработка  программ по конструктивно-модельной деятельности с использованием stem-оборудования и робототехнических модулей»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«Создание инженерно-технических, </a:t>
            </a:r>
            <a:r>
              <a:rPr lang="ru-RU" altLang="zh-CN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креативных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робототехнических проектов с воспитанниками. Инженерная книга».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35896" y="2030651"/>
            <a:ext cx="55081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модуль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 (зачетная) работа слушателей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Презентация проектов управленческих команд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Технологические карты образовательных и других педагогических ситуаций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Презентация творческих проектов с воспитанниками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16016" y="4694947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учебный план (программа) слушателя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12780" y="398"/>
            <a:ext cx="9156779" cy="6857601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111412"/>
            <a:ext cx="871296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39738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Сформированные цифровые компетенции – </a:t>
            </a:r>
          </a:p>
          <a:p>
            <a:pPr lvl="0" indent="439738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успешности человека 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веке</a:t>
            </a:r>
          </a:p>
        </p:txBody>
      </p:sp>
      <p:pic>
        <p:nvPicPr>
          <p:cNvPr id="35842" name="Picture 2" descr="https://krestalisa.ru/wp-content/uploads/2019/11/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81020"/>
            <a:ext cx="4029086" cy="2209264"/>
          </a:xfrm>
          <a:prstGeom prst="rect">
            <a:avLst/>
          </a:prstGeom>
          <a:noFill/>
        </p:spPr>
      </p:pic>
      <p:pic>
        <p:nvPicPr>
          <p:cNvPr id="1026" name="Picture 2" descr="https://www.i-igrushki.ru/upload/medialibrary/f3a/f3a6cebb8caa729f33446067e226f6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1587"/>
            <a:ext cx="3024336" cy="20081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79c5468de9ad35293d275a7e7361f3d5-l&amp;ref=rim&amp;n=13&amp;w=1080&amp;h=10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15978"/>
            <a:ext cx="2028193" cy="202819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1047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Ожидаемые результаты,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программы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134108"/>
            <a:ext cx="8568952" cy="5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будут знать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управленческого, организационно-методического, нормативно-правового обеспечения проектирования и моделирования современной предметно-пространственной цифровой образовательной среды ДОО,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структуру, концепцию, цель, задачи, содержание современной предметно-пространственной цифровой образовательной среды,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учебно-методические комплексы, развивающее цифровое оборудование, методические аспекты реализации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в ДОО.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будут уметь: 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проектировать и моделировать развивающую предметно-пространственную среду с использованием развивающего оборудования,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разрабатывать технологические карты педагогической деятельности, образовательных ситуаций, проекты дополнительных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программ с использованием развивающего оборудования,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педагогический мониторинг (анализ, оценка, контроль, прогноз) совершенствования и развития среды, реализации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 в ДОО.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1047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Ожидаемые результаты,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программы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4941168"/>
            <a:ext cx="8064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Итоговый сетевой продукт: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проектов ДОУ – участников </a:t>
            </a:r>
            <a:r>
              <a:rPr lang="ru-RU" altLang="zh-CN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 по реализации STEM-образования и робототехники в практической деятельности ДОУ, созданию современной развивающей предметно-пространственной среды (модели лаборатории науки и техники, </a:t>
            </a:r>
            <a:r>
              <a:rPr lang="ru-RU" altLang="zh-CN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мини-кванториума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проекты дополнительных </a:t>
            </a:r>
            <a:r>
              <a:rPr lang="ru-RU" altLang="zh-CN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 и др.).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3\f9ae3ee8949f523ae66e97fae92be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2869242" cy="201622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9832" y="986243"/>
            <a:ext cx="58326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Итоговая аттестация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проекта «Реализация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 в ДОУ в современных условиях»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управленческой команды),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карта образовательной ситуации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воспитателей и других педагогических работников).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90488" algn="l"/>
              </a:tabLst>
            </a:pP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паспорта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(модели) </a:t>
            </a:r>
            <a:r>
              <a:rPr lang="ru-RU" altLang="zh-CN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altLang="zh-CN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технопрака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лаборатории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слушателей сформированы ключевые профессиональные компетенции  по вопросам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9872" y="3974286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удостоверение о повышении квалификации.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ww.viacademia.ru/images/108/udo-analitik-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17032"/>
            <a:ext cx="1656184" cy="116898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39752" y="4519573"/>
            <a:ext cx="65882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Консультанты проекта (социальные </a:t>
            </a:r>
            <a:r>
              <a:rPr kumimoji="0" lang="ru-RU" altLang="zh-CN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пртнеры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Галанов Александр Сергеевич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дошкольного образовательного проекта, развивающей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«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Дошколка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игротехник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Суркова Светлана Борисовна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генеральный директор ООО «Школьный проект»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55714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Участники инновационной программы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Рисунок 6" descr="emblema1_w273_h17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669093" cy="12293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1196752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zh-CN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Прокуророва</a:t>
            </a:r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Светлана Евгеньевна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заведующий МДОУ «Детский сад № 93»</a:t>
            </a:r>
            <a:endParaRPr lang="ru-RU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Автор-составитель программы:</a:t>
            </a:r>
            <a:r>
              <a:rPr lang="ru-RU" altLang="zh-CN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Макшева</a:t>
            </a:r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Викторовна 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старший воспитатель МДОУ «Детский сад № 93»</a:t>
            </a:r>
            <a:endParaRPr lang="ru-RU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mief2020.mmco-expo.ru/storage/exponents/logos/285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1296144" cy="12961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321297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Захарова Татьяна Николаевна 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кандидат педагогических наук, заведующий кафедрой </a:t>
            </a: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дошкольного образования КДО ГАУ ДПО ЯО ИРО</a:t>
            </a:r>
            <a:endParaRPr lang="ru-RU" dirty="0"/>
          </a:p>
        </p:txBody>
      </p:sp>
      <p:pic>
        <p:nvPicPr>
          <p:cNvPr id="6148" name="Picture 4" descr="https://img.cataloxy.ru/fl/15/c4/24561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838502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71048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Продвижение инновации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(трансляция опыта)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528" y="772979"/>
            <a:ext cx="867645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дополнительного образования в МДОУ МСО</a:t>
            </a:r>
            <a:endParaRPr kumimoji="0" lang="ru-RU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Разработка и</a:t>
            </a:r>
            <a:r>
              <a:rPr kumimoji="0" lang="ru-RU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роведение конкурсов проектов, программ, методических разработок: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городского открытого фестиваля по Lego-конструированию и робототехнике,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семейного  фестиваля  по робототехнике для детей дошкольного возраста,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онкурса на лучшую модель реализации конструирования, робототехники,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STEM-технологий среди МДОУ МСО,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муниципальных робототехнических соревнований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банка методических разработок и УМК по робототехнике и </a:t>
            </a:r>
            <a:r>
              <a:rPr lang="ru-RU" altLang="zh-CN" sz="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endParaRPr lang="ru-RU" altLang="zh-CN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сетевого сообщества МДОУ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vcomt.ru/wp-content/uploads/2020/08/5005402_Lokalizaciya-programm-i-sajtov_4574189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81128"/>
            <a:ext cx="3240360" cy="216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71048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Продвижение инновации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(трансляция опыта)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196752"/>
            <a:ext cx="6048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Локальные нормативные акты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Модели, методические разработки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Диагностические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Брошюры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Издательская деятельность, конкурсы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00203_1005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160240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Рисунок 8" descr="C:\Users\User\Pictures\Рототехника 2019\DSCN67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240360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2" descr="C:\Users\User\Desktop\sozdanie-usloviy-dlya-konstruktivnoy-deyatelnosti-detey-doshkolnogo-vozras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666006" cy="151659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9193" y="3708031"/>
            <a:ext cx="2808313" cy="210623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1988840"/>
            <a:ext cx="6024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https://www.simplify3d.com/wp-content/uploads/2015/11/oakwood-steam-logo.jpg"/>
          <p:cNvPicPr>
            <a:picLocks noChangeAspect="1" noChangeArrowheads="1"/>
          </p:cNvPicPr>
          <p:nvPr/>
        </p:nvPicPr>
        <p:blipFill>
          <a:blip r:embed="rId3" cstate="print"/>
          <a:srcRect r="3217" b="19026"/>
          <a:stretch>
            <a:fillRect/>
          </a:stretch>
        </p:blipFill>
        <p:spPr bwMode="auto">
          <a:xfrm>
            <a:off x="4139952" y="5301208"/>
            <a:ext cx="4392488" cy="85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328" name="Picture 16" descr="https://nsday.ru/assets/images/2019/12/30/kd9utj892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1845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508104" y="1412776"/>
            <a:ext cx="2376264" cy="648072"/>
          </a:xfrm>
          <a:prstGeom prst="rect">
            <a:avLst/>
          </a:prstGeom>
          <a:solidFill>
            <a:srgbClr val="E8F4F8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Успех каждого   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ребенка</a:t>
            </a:r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4008" y="1412776"/>
            <a:ext cx="93610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204864"/>
            <a:ext cx="2915816" cy="648072"/>
          </a:xfrm>
          <a:prstGeom prst="rect">
            <a:avLst/>
          </a:prstGeom>
          <a:solidFill>
            <a:srgbClr val="E8F4F8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Цифровая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образовательная среда</a:t>
            </a:r>
            <a:endParaRPr lang="ru-RU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36096" y="2132856"/>
            <a:ext cx="93610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772816"/>
            <a:ext cx="157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724128" y="764704"/>
            <a:ext cx="2570737" cy="1076700"/>
          </a:xfrm>
          <a:prstGeom prst="cloudCallout">
            <a:avLst>
              <a:gd name="adj1" fmla="val -56195"/>
              <a:gd name="adj2" fmla="val 60775"/>
            </a:avLst>
          </a:prstGeom>
          <a:solidFill>
            <a:srgbClr val="ADFC9A"/>
          </a:solidFill>
          <a:ln w="19050">
            <a:solidFill>
              <a:srgbClr val="F9F99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724128" y="2420888"/>
            <a:ext cx="2804414" cy="1076700"/>
          </a:xfrm>
          <a:prstGeom prst="cloudCallout">
            <a:avLst>
              <a:gd name="adj1" fmla="val -74692"/>
              <a:gd name="adj2" fmla="val -48968"/>
            </a:avLst>
          </a:prstGeom>
          <a:solidFill>
            <a:srgbClr val="B9EDFF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55576" y="2492896"/>
            <a:ext cx="2745962" cy="1076700"/>
          </a:xfrm>
          <a:prstGeom prst="cloudCallout">
            <a:avLst>
              <a:gd name="adj1" fmla="val 74145"/>
              <a:gd name="adj2" fmla="val -47943"/>
            </a:avLst>
          </a:prstGeom>
          <a:solidFill>
            <a:srgbClr val="FAB7B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899592" y="836712"/>
            <a:ext cx="2512285" cy="1076700"/>
          </a:xfrm>
          <a:prstGeom prst="cloudCallout">
            <a:avLst>
              <a:gd name="adj1" fmla="val 54922"/>
              <a:gd name="adj2" fmla="val 60262"/>
            </a:avLst>
          </a:prstGeom>
          <a:solidFill>
            <a:srgbClr val="FFCE3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0770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-образования и робототехники, организация современной цифровой интерактивной развивающей среды в ДОО -  один из ключевых трендов в мировом образовании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2" descr="https://kamchatka.tdkarusel.ru/upload/resize_cache/iblock/5d0/800_533_1436b9ea45a43f00b36b47a8542297a98/5d0e1c33e3612683acd4889c08ee10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134305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https://4portfolio.ru/artefact/file/download.php?file=2245183&amp;view=1810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3168352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014264"/>
            <a:ext cx="8712968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9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Увлекательные занятия в виде игр, экспериментов, творческих действий  с разнообразным игровым STEAM - оборудованием, позволяют максимально раскрыть творческий потенциал каждого ребёнка. </a:t>
            </a:r>
          </a:p>
          <a:p>
            <a:pPr marL="0" marR="0" lvl="0" indent="439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Также, актуальным   является вопрос о расширении содержания образовательной области «Познавательное развитие» в ООП как посредством традиционного оборудования для исследовательской, экспериментальной деятельности, так и погружения детей в цифровую интерактивную развивающую среду с использованием STEAM – комплексов.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5516" y="684069"/>
            <a:ext cx="8388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39738" algn="ctr" fontAlgn="base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программы: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подходов к реализации образовательной программы ДОУ в части конструктивной-модельной, познавательно-исследовательской, экспериментальной деятельности детей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моделировании современной РППС в контексте STEAM – образования,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новых информационных цифровых ресурсов в педагогическую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деятельность,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научной лаборатории в ДОУ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95" y="3931263"/>
            <a:ext cx="3348373" cy="22322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7" y="3897058"/>
            <a:ext cx="3384376" cy="223224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2018 -2021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«Развитие познавательной активности,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мышления воспитанников дошкольного образовательного учреждения средствами современных игровых учебно-методических комплексов.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Образовательная робототехника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vistanews.ru/uploads/posts/2017-09/1504435664_bd9435f235cb4005045f2e6c43e9346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3096344" cy="206238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556792"/>
            <a:ext cx="93610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профессионального мастерства педагогических работников дошкольного образования «Золотой фонд»,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Куликова Яна Юрьевна</a:t>
            </a:r>
          </a:p>
        </p:txBody>
      </p:sp>
      <p:pic>
        <p:nvPicPr>
          <p:cNvPr id="9" name="Рисунок 8" descr="C:\Users\user\Desktop\МИП ОТЧЕТ,2020\20191213_1118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456384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124744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этап всероссийского робототехнического фестиваля «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ИКаРенок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 детей,  воспитатель Куликова Яна Юрьевна,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 место в  отборочном  этапе общероссийских соревнований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«Инженерные кадры России» </a:t>
            </a:r>
          </a:p>
        </p:txBody>
      </p:sp>
      <p:pic>
        <p:nvPicPr>
          <p:cNvPr id="6" name="Picture 2" descr="E:\ПРЕЗЕНТАЦИИ\МИП ИТОГИ, 21\Роботы\Икаренок\20210319_104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92896"/>
            <a:ext cx="2376264" cy="178219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4132" t="16534" r="65550" b="8567"/>
          <a:stretch>
            <a:fillRect/>
          </a:stretch>
        </p:blipFill>
        <p:spPr bwMode="auto">
          <a:xfrm>
            <a:off x="6228184" y="2420888"/>
            <a:ext cx="2526337" cy="351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mdou93.edu.yar.ru/fotogalereya/2021/ikarenok/img_20210413_wa0020_w600_h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437112"/>
            <a:ext cx="2376264" cy="1782198"/>
          </a:xfrm>
          <a:prstGeom prst="rect">
            <a:avLst/>
          </a:prstGeom>
          <a:noFill/>
        </p:spPr>
      </p:pic>
      <p:pic>
        <p:nvPicPr>
          <p:cNvPr id="9" name="Picture 4" descr="https://mdou93.edu.yar.ru/fotogalereya/2021/ikarenok/img_20210413_wa0008_w600_h1000.jpg"/>
          <p:cNvPicPr>
            <a:picLocks noChangeAspect="1" noChangeArrowheads="1"/>
          </p:cNvPicPr>
          <p:nvPr/>
        </p:nvPicPr>
        <p:blipFill>
          <a:blip r:embed="rId7" cstate="print"/>
          <a:srcRect l="15120" t="27405" r="6761" b="7391"/>
          <a:stretch>
            <a:fillRect/>
          </a:stretch>
        </p:blipFill>
        <p:spPr bwMode="auto">
          <a:xfrm>
            <a:off x="3707904" y="2852936"/>
            <a:ext cx="2264599" cy="252028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1437</Words>
  <Application>Microsoft Office PowerPoint</Application>
  <PresentationFormat>Экран (4:3)</PresentationFormat>
  <Paragraphs>212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88</cp:revision>
  <dcterms:created xsi:type="dcterms:W3CDTF">2021-06-22T11:08:29Z</dcterms:created>
  <dcterms:modified xsi:type="dcterms:W3CDTF">2021-06-24T11:37:01Z</dcterms:modified>
</cp:coreProperties>
</file>