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65" r:id="rId2"/>
    <p:sldId id="275" r:id="rId3"/>
    <p:sldId id="289" r:id="rId4"/>
    <p:sldId id="285" r:id="rId5"/>
    <p:sldId id="288" r:id="rId6"/>
    <p:sldId id="290" r:id="rId7"/>
    <p:sldId id="291" r:id="rId8"/>
    <p:sldId id="259" r:id="rId9"/>
    <p:sldId id="277" r:id="rId10"/>
    <p:sldId id="278" r:id="rId11"/>
    <p:sldId id="292" r:id="rId12"/>
    <p:sldId id="279" r:id="rId13"/>
    <p:sldId id="261" r:id="rId14"/>
    <p:sldId id="263" r:id="rId15"/>
    <p:sldId id="26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2E4ACE-1310-4700-A0FB-B458E41A394C}">
          <p14:sldIdLst>
            <p14:sldId id="265"/>
            <p14:sldId id="275"/>
          </p14:sldIdLst>
        </p14:section>
        <p14:section name="Раздел без заголовка" id="{CFE1A8C8-18DF-48D3-88A8-08078DC8B8CD}">
          <p14:sldIdLst>
            <p14:sldId id="289"/>
            <p14:sldId id="285"/>
            <p14:sldId id="288"/>
            <p14:sldId id="290"/>
            <p14:sldId id="291"/>
            <p14:sldId id="259"/>
            <p14:sldId id="277"/>
            <p14:sldId id="278"/>
            <p14:sldId id="292"/>
            <p14:sldId id="279"/>
            <p14:sldId id="261"/>
            <p14:sldId id="263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7B0"/>
    <a:srgbClr val="ADFC9A"/>
    <a:srgbClr val="F9F991"/>
    <a:srgbClr val="F8A15A"/>
    <a:srgbClr val="E8F4F8"/>
    <a:srgbClr val="B9EDFF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3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6AA93-711E-4A6D-9570-FEC20F7550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1E4DE-E0E6-45B8-885F-B74FD93A9924}">
      <dgm:prSet phldrT="[Текст]"/>
      <dgm:spPr>
        <a:solidFill>
          <a:srgbClr val="F9F991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часов 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8A0B1-5AF9-486E-9137-E417A54B4CCC}" type="parTrans" cxnId="{C2774D66-DCEC-4DF6-A609-560B8D26C180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47E4F-52BD-42A8-A9B5-407C971AD133}" type="sibTrans" cxnId="{C2774D66-DCEC-4DF6-A609-560B8D26C180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C985D-C781-4611-80A0-F744CA21CB57}">
      <dgm:prSet phldrT="[Текст]"/>
      <dgm:spPr>
        <a:solidFill>
          <a:srgbClr val="FAB7B0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Категория слушателей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B26E51-FE40-44DF-A815-F36636EFC07A}" type="parTrans" cxnId="{A3EAFDBA-2B79-4844-A4F5-3495B7011B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2E6837-468C-4041-932D-8860A980A145}" type="sibTrans" cxnId="{A3EAFDBA-2B79-4844-A4F5-3495B7011B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B3B53-ED59-4053-B480-13ACE6F28952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педагогов от учреждения    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(заведующий, старший воспитатель, воспитатель)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9D669-DD69-4496-A428-9DCEC6CEA406}" type="parTrans" cxnId="{3AC78C9B-466A-45C0-9831-BF63E2B7C05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89589-1165-4936-A2A4-CA246A64F133}" type="sibTrans" cxnId="{3AC78C9B-466A-45C0-9831-BF63E2B7C05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C89CB-3D1A-4372-9716-7554427644BC}">
      <dgm:prSet phldrT="[Текст]"/>
      <dgm:spPr>
        <a:solidFill>
          <a:srgbClr val="ADFC9A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реализации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EADCE7-D981-46F0-871C-D348FC6F1E67}" type="parTrans" cxnId="{8B72730A-DF03-4E59-B8AC-2C224F3BDD71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A3AE2-51D1-48B6-B382-97A48D9EE542}" type="sibTrans" cxnId="{8B72730A-DF03-4E59-B8AC-2C224F3BDD71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2D127-08A4-4DA1-937E-ACDF98E63B2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октябрь 2023 - май 2024 гг.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062C7E-B954-4928-891D-7118FEBB1A00}" type="parTrans" cxnId="{1F9A3B17-CBD8-46F9-806A-3F0D2828B78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568D58-1F7E-46E5-B396-BE383F318E3A}" type="sibTrans" cxnId="{1F9A3B17-CBD8-46F9-806A-3F0D2828B78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BB76E8-B758-41B7-9B80-F7140DDBE41F}">
      <dgm:prSet phldrT="[Текст]"/>
      <dgm:spPr>
        <a:solidFill>
          <a:srgbClr val="B9EDFF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Форма обучения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1F01E7-B1A9-457C-A02E-A9229C88B004}" type="parTrans" cxnId="{14A17CAD-7918-47E7-8051-E2D0B297DC1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1AAAB-C2A5-4B5D-AF07-F193F0051C32}" type="sibTrans" cxnId="{14A17CAD-7918-47E7-8051-E2D0B297DC1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8E6E74-7E83-4A1A-BE28-2D0490543DDD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часа:   55 аудиторных + 17 часов консультаций</a:t>
          </a:r>
          <a:endParaRPr lang="ru-RU" sz="20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640F0D-88F7-4628-963F-C3672FB89C96}" type="sibTrans" cxnId="{7C6C5A52-8140-45E8-8450-7247226B21F8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F77CA-BF37-426B-9DDE-69DA4A067ACB}" type="parTrans" cxnId="{7C6C5A52-8140-45E8-8450-7247226B21F8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36F78F-C9E2-4B0B-908C-AB86AF8DB15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очная, </a:t>
          </a:r>
          <a:r>
            <a:rPr lang="ru-RU" sz="2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очно-заочная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дистанционная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1E3064-C817-4BC1-BCE2-833A44A4E08B}" type="parTrans" cxnId="{5724DC90-E2A7-49FC-AF17-E8ED50A602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3E869E-EC1C-4E6F-BBD0-88823436CD2F}" type="sibTrans" cxnId="{5724DC90-E2A7-49FC-AF17-E8ED50A602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2D3674-A91B-404F-A33E-DF673368F7F6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 в МСП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13F94B-00DC-451E-937F-762CBC92F8DE}" type="parTrans" cxnId="{2F3ABD7F-9FEB-41D0-824D-1C761CFDA6A7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9AD301-E31B-4606-8D9E-26EC162CCBF6}" type="sibTrans" cxnId="{2F3ABD7F-9FEB-41D0-824D-1C761CFDA6A7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D7B95D-D00B-4758-825A-0B72049B38E6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 – практикумы, круглые столы;  мастер – классы; малые конференции; совместное проектирование, презентации проектов;  тестирование, анкетирование; консалтинговые услуги; конкурсы, презентации, выставки, организация конкурсов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51FA94-C001-4F23-84B7-4D7D1E58F03B}" type="parTrans" cxnId="{F73A8DBE-77EB-477B-A2A1-529045D6901B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95F6B-7B71-409F-8537-4CE0730C6269}" type="sibTrans" cxnId="{F73A8DBE-77EB-477B-A2A1-529045D6901B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7A3DCC-83C3-453E-A83B-9951731F694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проектов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C38DA8-20CA-4354-9A8C-7B19EBB96671}" type="sibTrans" cxnId="{B85FAF53-0B5F-4FA5-9297-A5039EABFB3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55BE8-4E32-499E-BF5F-2F905C080C38}" type="parTrans" cxnId="{B85FAF53-0B5F-4FA5-9297-A5039EABFB3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ED1FB3-E7E3-4949-B122-E040DEA2FD9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Зачетная работа 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9FADF-AF5E-4ED0-BA03-7D1E6989D27D}" type="sibTrans" cxnId="{C2498AC5-395C-4719-9348-98EC9A7F5B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510E4-60AF-43BA-89DF-0AC8E52C0FEB}" type="parTrans" cxnId="{C2498AC5-395C-4719-9348-98EC9A7F5B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A417DE-C9D9-48DF-97B5-EC82BA59CE3D}" type="pres">
      <dgm:prSet presAssocID="{B236AA93-711E-4A6D-9570-FEC20F755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58E38-73FF-4B54-8276-FCD43152E69D}" type="pres">
      <dgm:prSet presAssocID="{2791E4DE-E0E6-45B8-885F-B74FD93A9924}" presName="linNode" presStyleCnt="0"/>
      <dgm:spPr/>
    </dgm:pt>
    <dgm:pt modelId="{3144A36D-CE5B-46D6-8CDA-21A0B5F00BAC}" type="pres">
      <dgm:prSet presAssocID="{2791E4DE-E0E6-45B8-885F-B74FD93A9924}" presName="parentText" presStyleLbl="node1" presStyleIdx="0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1C2F3-9836-47EB-970A-ABAE010D9CE8}" type="pres">
      <dgm:prSet presAssocID="{2791E4DE-E0E6-45B8-885F-B74FD93A9924}" presName="descendantText" presStyleLbl="alignAccFollowNode1" presStyleIdx="0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263BC-D4F4-400D-9038-E26BB83B508C}" type="pres">
      <dgm:prSet presAssocID="{59447E4F-52BD-42A8-A9B5-407C971AD133}" presName="sp" presStyleCnt="0"/>
      <dgm:spPr/>
    </dgm:pt>
    <dgm:pt modelId="{6E83014E-D056-4FB1-94C5-06D71BF8ECDF}" type="pres">
      <dgm:prSet presAssocID="{09AC985D-C781-4611-80A0-F744CA21CB57}" presName="linNode" presStyleCnt="0"/>
      <dgm:spPr/>
    </dgm:pt>
    <dgm:pt modelId="{5C1EAD27-10BA-499C-94CA-22DABDB7EC5D}" type="pres">
      <dgm:prSet presAssocID="{09AC985D-C781-4611-80A0-F744CA21CB57}" presName="parentText" presStyleLbl="node1" presStyleIdx="1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947DC-EB47-4ACF-A316-5195EF6411BF}" type="pres">
      <dgm:prSet presAssocID="{09AC985D-C781-4611-80A0-F744CA21CB57}" presName="descendantText" presStyleLbl="alignAccFollowNode1" presStyleIdx="1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47470-52AF-4E9D-A3A3-6A4D3BD564E6}" type="pres">
      <dgm:prSet presAssocID="{FF2E6837-468C-4041-932D-8860A980A145}" presName="sp" presStyleCnt="0"/>
      <dgm:spPr/>
    </dgm:pt>
    <dgm:pt modelId="{EC3B77E6-AEBD-4044-8B5C-7EAC55CAA180}" type="pres">
      <dgm:prSet presAssocID="{52DC89CB-3D1A-4372-9716-7554427644BC}" presName="linNode" presStyleCnt="0"/>
      <dgm:spPr/>
    </dgm:pt>
    <dgm:pt modelId="{5997A422-494C-4AA4-BDA1-AE345645C6CC}" type="pres">
      <dgm:prSet presAssocID="{52DC89CB-3D1A-4372-9716-7554427644BC}" presName="parentText" presStyleLbl="node1" presStyleIdx="2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29DEC-27FA-4D55-A490-A00BD8225C8A}" type="pres">
      <dgm:prSet presAssocID="{52DC89CB-3D1A-4372-9716-7554427644BC}" presName="descendantText" presStyleLbl="alignAccFollowNode1" presStyleIdx="2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86838-0C37-400A-A3A8-461A73883FF8}" type="pres">
      <dgm:prSet presAssocID="{619A3AE2-51D1-48B6-B382-97A48D9EE542}" presName="sp" presStyleCnt="0"/>
      <dgm:spPr/>
    </dgm:pt>
    <dgm:pt modelId="{FB227D70-4CCD-4831-8109-E909B4C88D42}" type="pres">
      <dgm:prSet presAssocID="{F8BB76E8-B758-41B7-9B80-F7140DDBE41F}" presName="linNode" presStyleCnt="0"/>
      <dgm:spPr/>
    </dgm:pt>
    <dgm:pt modelId="{053B2F33-1754-4EF9-A267-60CE45BD978C}" type="pres">
      <dgm:prSet presAssocID="{F8BB76E8-B758-41B7-9B80-F7140DDBE41F}" presName="parentText" presStyleLbl="node1" presStyleIdx="3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0B37D-CD83-443B-AF38-46459AD6D470}" type="pres">
      <dgm:prSet presAssocID="{F8BB76E8-B758-41B7-9B80-F7140DDBE41F}" presName="descendantText" presStyleLbl="alignAccFollowNode1" presStyleIdx="3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135BB-2038-4A57-8F17-9039CE2D845E}" type="pres">
      <dgm:prSet presAssocID="{E541AAAB-C2A5-4B5D-AF07-F193F0051C32}" presName="sp" presStyleCnt="0"/>
      <dgm:spPr/>
    </dgm:pt>
    <dgm:pt modelId="{6A3360DF-378B-4A55-A478-4DA7640ABBAE}" type="pres">
      <dgm:prSet presAssocID="{AD2D3674-A91B-404F-A33E-DF673368F7F6}" presName="linNode" presStyleCnt="0"/>
      <dgm:spPr/>
    </dgm:pt>
    <dgm:pt modelId="{0EA22C97-AC15-4E83-9D54-17BB445CDF55}" type="pres">
      <dgm:prSet presAssocID="{AD2D3674-A91B-404F-A33E-DF673368F7F6}" presName="parentText" presStyleLbl="node1" presStyleIdx="4" presStyleCnt="6" custScaleX="64783" custScaleY="132772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F593-7A3D-4D7B-B5DD-7826CFF66CBD}" type="pres">
      <dgm:prSet presAssocID="{AD2D3674-A91B-404F-A33E-DF673368F7F6}" presName="descendantText" presStyleLbl="alignAccFollowNode1" presStyleIdx="4" presStyleCnt="6" custScaleX="118538" custScaleY="20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9C599-69A1-4472-B0EB-31B32315A2C2}" type="pres">
      <dgm:prSet presAssocID="{489AD301-E31B-4606-8D9E-26EC162CCBF6}" presName="sp" presStyleCnt="0"/>
      <dgm:spPr/>
    </dgm:pt>
    <dgm:pt modelId="{0014DE99-2B83-4DCD-863B-C0E2DF11B7FC}" type="pres">
      <dgm:prSet presAssocID="{0FED1FB3-E7E3-4949-B122-E040DEA2FD9F}" presName="linNode" presStyleCnt="0"/>
      <dgm:spPr/>
    </dgm:pt>
    <dgm:pt modelId="{7FD37250-755F-47F5-84EC-CBC379EB71D7}" type="pres">
      <dgm:prSet presAssocID="{0FED1FB3-E7E3-4949-B122-E040DEA2FD9F}" presName="parentText" presStyleLbl="node1" presStyleIdx="5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24D25-E9F1-40A7-B5D6-F69587A93F77}" type="pres">
      <dgm:prSet presAssocID="{0FED1FB3-E7E3-4949-B122-E040DEA2FD9F}" presName="descendantText" presStyleLbl="alignAccFollowNode1" presStyleIdx="5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8EAA5-C06C-430D-8EAC-657632CA0733}" type="presOf" srcId="{52DC89CB-3D1A-4372-9716-7554427644BC}" destId="{5997A422-494C-4AA4-BDA1-AE345645C6CC}" srcOrd="0" destOrd="0" presId="urn:microsoft.com/office/officeart/2005/8/layout/vList5"/>
    <dgm:cxn modelId="{2F3ABD7F-9FEB-41D0-824D-1C761CFDA6A7}" srcId="{B236AA93-711E-4A6D-9570-FEC20F75500F}" destId="{AD2D3674-A91B-404F-A33E-DF673368F7F6}" srcOrd="4" destOrd="0" parTransId="{6F13F94B-00DC-451E-937F-762CBC92F8DE}" sibTransId="{489AD301-E31B-4606-8D9E-26EC162CCBF6}"/>
    <dgm:cxn modelId="{BDF84ED6-C182-40A3-9F6E-D50148E16B6B}" type="presOf" srcId="{AA36F78F-C9E2-4B0B-908C-AB86AF8DB15F}" destId="{9A20B37D-CD83-443B-AF38-46459AD6D470}" srcOrd="0" destOrd="0" presId="urn:microsoft.com/office/officeart/2005/8/layout/vList5"/>
    <dgm:cxn modelId="{8B72730A-DF03-4E59-B8AC-2C224F3BDD71}" srcId="{B236AA93-711E-4A6D-9570-FEC20F75500F}" destId="{52DC89CB-3D1A-4372-9716-7554427644BC}" srcOrd="2" destOrd="0" parTransId="{CEEADCE7-D981-46F0-871C-D348FC6F1E67}" sibTransId="{619A3AE2-51D1-48B6-B382-97A48D9EE542}"/>
    <dgm:cxn modelId="{A66CF8CB-8430-4BF0-A333-BE778214E3BC}" type="presOf" srcId="{AA7A3DCC-83C3-453E-A83B-9951731F694F}" destId="{D8724D25-E9F1-40A7-B5D6-F69587A93F77}" srcOrd="0" destOrd="0" presId="urn:microsoft.com/office/officeart/2005/8/layout/vList5"/>
    <dgm:cxn modelId="{3149D8EF-501F-4AD2-9EE4-C28485AFE2CA}" type="presOf" srcId="{C30B3B53-ED59-4053-B480-13ACE6F28952}" destId="{F94947DC-EB47-4ACF-A316-5195EF6411BF}" srcOrd="0" destOrd="0" presId="urn:microsoft.com/office/officeart/2005/8/layout/vList5"/>
    <dgm:cxn modelId="{F73A8DBE-77EB-477B-A2A1-529045D6901B}" srcId="{AD2D3674-A91B-404F-A33E-DF673368F7F6}" destId="{8ED7B95D-D00B-4758-825A-0B72049B38E6}" srcOrd="0" destOrd="0" parTransId="{5551FA94-C001-4F23-84B7-4D7D1E58F03B}" sibTransId="{D0095F6B-7B71-409F-8537-4CE0730C6269}"/>
    <dgm:cxn modelId="{BAF1F0C8-2964-4751-A7E2-7F6A12699449}" type="presOf" srcId="{49A2D127-08A4-4DA1-937E-ACDF98E63B2F}" destId="{AE729DEC-27FA-4D55-A490-A00BD8225C8A}" srcOrd="0" destOrd="0" presId="urn:microsoft.com/office/officeart/2005/8/layout/vList5"/>
    <dgm:cxn modelId="{F575397B-F266-446F-831A-708C66783F24}" type="presOf" srcId="{0FED1FB3-E7E3-4949-B122-E040DEA2FD9F}" destId="{7FD37250-755F-47F5-84EC-CBC379EB71D7}" srcOrd="0" destOrd="0" presId="urn:microsoft.com/office/officeart/2005/8/layout/vList5"/>
    <dgm:cxn modelId="{1161B110-D633-4006-895F-D8BF812E72EF}" type="presOf" srcId="{F8BB76E8-B758-41B7-9B80-F7140DDBE41F}" destId="{053B2F33-1754-4EF9-A267-60CE45BD978C}" srcOrd="0" destOrd="0" presId="urn:microsoft.com/office/officeart/2005/8/layout/vList5"/>
    <dgm:cxn modelId="{CDAE8240-7311-4524-A754-A154CB2DEABB}" type="presOf" srcId="{AD2D3674-A91B-404F-A33E-DF673368F7F6}" destId="{0EA22C97-AC15-4E83-9D54-17BB445CDF55}" srcOrd="0" destOrd="0" presId="urn:microsoft.com/office/officeart/2005/8/layout/vList5"/>
    <dgm:cxn modelId="{B85FAF53-0B5F-4FA5-9297-A5039EABFB34}" srcId="{0FED1FB3-E7E3-4949-B122-E040DEA2FD9F}" destId="{AA7A3DCC-83C3-453E-A83B-9951731F694F}" srcOrd="0" destOrd="0" parTransId="{54455BE8-4E32-499E-BF5F-2F905C080C38}" sibTransId="{9FC38DA8-20CA-4354-9A8C-7B19EBB96671}"/>
    <dgm:cxn modelId="{7C6C5A52-8140-45E8-8450-7247226B21F8}" srcId="{2791E4DE-E0E6-45B8-885F-B74FD93A9924}" destId="{E68E6E74-7E83-4A1A-BE28-2D0490543DDD}" srcOrd="0" destOrd="0" parTransId="{924F77CA-BF37-426B-9DDE-69DA4A067ACB}" sibTransId="{65640F0D-88F7-4628-963F-C3672FB89C96}"/>
    <dgm:cxn modelId="{C2774D66-DCEC-4DF6-A609-560B8D26C180}" srcId="{B236AA93-711E-4A6D-9570-FEC20F75500F}" destId="{2791E4DE-E0E6-45B8-885F-B74FD93A9924}" srcOrd="0" destOrd="0" parTransId="{1928A0B1-5AF9-486E-9137-E417A54B4CCC}" sibTransId="{59447E4F-52BD-42A8-A9B5-407C971AD133}"/>
    <dgm:cxn modelId="{14A17CAD-7918-47E7-8051-E2D0B297DC14}" srcId="{B236AA93-711E-4A6D-9570-FEC20F75500F}" destId="{F8BB76E8-B758-41B7-9B80-F7140DDBE41F}" srcOrd="3" destOrd="0" parTransId="{8F1F01E7-B1A9-457C-A02E-A9229C88B004}" sibTransId="{E541AAAB-C2A5-4B5D-AF07-F193F0051C32}"/>
    <dgm:cxn modelId="{E0DEAB7D-4E71-4B95-B758-F67308F0E1D0}" type="presOf" srcId="{8ED7B95D-D00B-4758-825A-0B72049B38E6}" destId="{648BF593-7A3D-4D7B-B5DD-7826CFF66CBD}" srcOrd="0" destOrd="0" presId="urn:microsoft.com/office/officeart/2005/8/layout/vList5"/>
    <dgm:cxn modelId="{3AC78C9B-466A-45C0-9831-BF63E2B7C055}" srcId="{09AC985D-C781-4611-80A0-F744CA21CB57}" destId="{C30B3B53-ED59-4053-B480-13ACE6F28952}" srcOrd="0" destOrd="0" parTransId="{A859D669-DD69-4496-A428-9DCEC6CEA406}" sibTransId="{CF789589-1165-4936-A2A4-CA246A64F133}"/>
    <dgm:cxn modelId="{22D4FB01-BAF9-430E-A541-413AF3FCDDEC}" type="presOf" srcId="{E68E6E74-7E83-4A1A-BE28-2D0490543DDD}" destId="{3181C2F3-9836-47EB-970A-ABAE010D9CE8}" srcOrd="0" destOrd="0" presId="urn:microsoft.com/office/officeart/2005/8/layout/vList5"/>
    <dgm:cxn modelId="{86B21F05-175D-4529-897A-6CEA90A7B0F0}" type="presOf" srcId="{B236AA93-711E-4A6D-9570-FEC20F75500F}" destId="{37A417DE-C9D9-48DF-97B5-EC82BA59CE3D}" srcOrd="0" destOrd="0" presId="urn:microsoft.com/office/officeart/2005/8/layout/vList5"/>
    <dgm:cxn modelId="{83FEF6DC-4E0D-4C55-84CF-84947A4DFED0}" type="presOf" srcId="{09AC985D-C781-4611-80A0-F744CA21CB57}" destId="{5C1EAD27-10BA-499C-94CA-22DABDB7EC5D}" srcOrd="0" destOrd="0" presId="urn:microsoft.com/office/officeart/2005/8/layout/vList5"/>
    <dgm:cxn modelId="{5724DC90-E2A7-49FC-AF17-E8ED50A6027D}" srcId="{F8BB76E8-B758-41B7-9B80-F7140DDBE41F}" destId="{AA36F78F-C9E2-4B0B-908C-AB86AF8DB15F}" srcOrd="0" destOrd="0" parTransId="{881E3064-C817-4BC1-BCE2-833A44A4E08B}" sibTransId="{183E869E-EC1C-4E6F-BBD0-88823436CD2F}"/>
    <dgm:cxn modelId="{A3EAFDBA-2B79-4844-A4F5-3495B7011B7D}" srcId="{B236AA93-711E-4A6D-9570-FEC20F75500F}" destId="{09AC985D-C781-4611-80A0-F744CA21CB57}" srcOrd="1" destOrd="0" parTransId="{BAB26E51-FE40-44DF-A815-F36636EFC07A}" sibTransId="{FF2E6837-468C-4041-932D-8860A980A145}"/>
    <dgm:cxn modelId="{1F9A3B17-CBD8-46F9-806A-3F0D2828B785}" srcId="{52DC89CB-3D1A-4372-9716-7554427644BC}" destId="{49A2D127-08A4-4DA1-937E-ACDF98E63B2F}" srcOrd="0" destOrd="0" parTransId="{E4062C7E-B954-4928-891D-7118FEBB1A00}" sibTransId="{C7568D58-1F7E-46E5-B396-BE383F318E3A}"/>
    <dgm:cxn modelId="{C2498AC5-395C-4719-9348-98EC9A7F5BFC}" srcId="{B236AA93-711E-4A6D-9570-FEC20F75500F}" destId="{0FED1FB3-E7E3-4949-B122-E040DEA2FD9F}" srcOrd="5" destOrd="0" parTransId="{2A1510E4-60AF-43BA-89DF-0AC8E52C0FEB}" sibTransId="{EE19FADF-AF5E-4ED0-BA03-7D1E6989D27D}"/>
    <dgm:cxn modelId="{E4C9203C-481A-4D2F-940D-D7109BED39E9}" type="presOf" srcId="{2791E4DE-E0E6-45B8-885F-B74FD93A9924}" destId="{3144A36D-CE5B-46D6-8CDA-21A0B5F00BAC}" srcOrd="0" destOrd="0" presId="urn:microsoft.com/office/officeart/2005/8/layout/vList5"/>
    <dgm:cxn modelId="{B6D11F06-7FA9-4A17-B14E-72DB6431463E}" type="presParOf" srcId="{37A417DE-C9D9-48DF-97B5-EC82BA59CE3D}" destId="{EC658E38-73FF-4B54-8276-FCD43152E69D}" srcOrd="0" destOrd="0" presId="urn:microsoft.com/office/officeart/2005/8/layout/vList5"/>
    <dgm:cxn modelId="{DECF6067-62EE-4758-AC19-23389C85DFB7}" type="presParOf" srcId="{EC658E38-73FF-4B54-8276-FCD43152E69D}" destId="{3144A36D-CE5B-46D6-8CDA-21A0B5F00BAC}" srcOrd="0" destOrd="0" presId="urn:microsoft.com/office/officeart/2005/8/layout/vList5"/>
    <dgm:cxn modelId="{7CCADE8A-920F-40AB-9348-C72BDDB0DD5A}" type="presParOf" srcId="{EC658E38-73FF-4B54-8276-FCD43152E69D}" destId="{3181C2F3-9836-47EB-970A-ABAE010D9CE8}" srcOrd="1" destOrd="0" presId="urn:microsoft.com/office/officeart/2005/8/layout/vList5"/>
    <dgm:cxn modelId="{5590A93F-7A4E-4508-A10A-CBB42CBBBEEA}" type="presParOf" srcId="{37A417DE-C9D9-48DF-97B5-EC82BA59CE3D}" destId="{D7F263BC-D4F4-400D-9038-E26BB83B508C}" srcOrd="1" destOrd="0" presId="urn:microsoft.com/office/officeart/2005/8/layout/vList5"/>
    <dgm:cxn modelId="{7FD68F49-DA8D-48F8-8810-A6C13856E487}" type="presParOf" srcId="{37A417DE-C9D9-48DF-97B5-EC82BA59CE3D}" destId="{6E83014E-D056-4FB1-94C5-06D71BF8ECDF}" srcOrd="2" destOrd="0" presId="urn:microsoft.com/office/officeart/2005/8/layout/vList5"/>
    <dgm:cxn modelId="{4275FC0B-2789-4558-BB5D-E95B5534FA42}" type="presParOf" srcId="{6E83014E-D056-4FB1-94C5-06D71BF8ECDF}" destId="{5C1EAD27-10BA-499C-94CA-22DABDB7EC5D}" srcOrd="0" destOrd="0" presId="urn:microsoft.com/office/officeart/2005/8/layout/vList5"/>
    <dgm:cxn modelId="{AC509805-C2DA-414E-AB52-87F8784A9DB3}" type="presParOf" srcId="{6E83014E-D056-4FB1-94C5-06D71BF8ECDF}" destId="{F94947DC-EB47-4ACF-A316-5195EF6411BF}" srcOrd="1" destOrd="0" presId="urn:microsoft.com/office/officeart/2005/8/layout/vList5"/>
    <dgm:cxn modelId="{2D65D960-78C7-462C-8638-7D667D4DD032}" type="presParOf" srcId="{37A417DE-C9D9-48DF-97B5-EC82BA59CE3D}" destId="{DBE47470-52AF-4E9D-A3A3-6A4D3BD564E6}" srcOrd="3" destOrd="0" presId="urn:microsoft.com/office/officeart/2005/8/layout/vList5"/>
    <dgm:cxn modelId="{71B130CD-DE3B-4C4D-B175-2C5D7DBC72EB}" type="presParOf" srcId="{37A417DE-C9D9-48DF-97B5-EC82BA59CE3D}" destId="{EC3B77E6-AEBD-4044-8B5C-7EAC55CAA180}" srcOrd="4" destOrd="0" presId="urn:microsoft.com/office/officeart/2005/8/layout/vList5"/>
    <dgm:cxn modelId="{0F3CCB5C-1219-4F3C-BA07-23A296A667D2}" type="presParOf" srcId="{EC3B77E6-AEBD-4044-8B5C-7EAC55CAA180}" destId="{5997A422-494C-4AA4-BDA1-AE345645C6CC}" srcOrd="0" destOrd="0" presId="urn:microsoft.com/office/officeart/2005/8/layout/vList5"/>
    <dgm:cxn modelId="{C4F33605-5907-412F-9266-8B420FD45777}" type="presParOf" srcId="{EC3B77E6-AEBD-4044-8B5C-7EAC55CAA180}" destId="{AE729DEC-27FA-4D55-A490-A00BD8225C8A}" srcOrd="1" destOrd="0" presId="urn:microsoft.com/office/officeart/2005/8/layout/vList5"/>
    <dgm:cxn modelId="{E450396A-E85A-4B03-87FC-878BFB701533}" type="presParOf" srcId="{37A417DE-C9D9-48DF-97B5-EC82BA59CE3D}" destId="{74686838-0C37-400A-A3A8-461A73883FF8}" srcOrd="5" destOrd="0" presId="urn:microsoft.com/office/officeart/2005/8/layout/vList5"/>
    <dgm:cxn modelId="{B514371C-54CD-4E59-884B-95CE2BBC8ED0}" type="presParOf" srcId="{37A417DE-C9D9-48DF-97B5-EC82BA59CE3D}" destId="{FB227D70-4CCD-4831-8109-E909B4C88D42}" srcOrd="6" destOrd="0" presId="urn:microsoft.com/office/officeart/2005/8/layout/vList5"/>
    <dgm:cxn modelId="{1D19F88F-8864-4A52-9439-9042A923B170}" type="presParOf" srcId="{FB227D70-4CCD-4831-8109-E909B4C88D42}" destId="{053B2F33-1754-4EF9-A267-60CE45BD978C}" srcOrd="0" destOrd="0" presId="urn:microsoft.com/office/officeart/2005/8/layout/vList5"/>
    <dgm:cxn modelId="{03DAC00F-1D8E-4608-B725-B84018563038}" type="presParOf" srcId="{FB227D70-4CCD-4831-8109-E909B4C88D42}" destId="{9A20B37D-CD83-443B-AF38-46459AD6D470}" srcOrd="1" destOrd="0" presId="urn:microsoft.com/office/officeart/2005/8/layout/vList5"/>
    <dgm:cxn modelId="{BAD4EBB5-BD0A-4CAA-A2C5-F3E3F42471D1}" type="presParOf" srcId="{37A417DE-C9D9-48DF-97B5-EC82BA59CE3D}" destId="{FE6135BB-2038-4A57-8F17-9039CE2D845E}" srcOrd="7" destOrd="0" presId="urn:microsoft.com/office/officeart/2005/8/layout/vList5"/>
    <dgm:cxn modelId="{FAE1C2EE-5143-4933-884F-BB1564C08FED}" type="presParOf" srcId="{37A417DE-C9D9-48DF-97B5-EC82BA59CE3D}" destId="{6A3360DF-378B-4A55-A478-4DA7640ABBAE}" srcOrd="8" destOrd="0" presId="urn:microsoft.com/office/officeart/2005/8/layout/vList5"/>
    <dgm:cxn modelId="{2E94BDCA-5321-48CA-8411-943F154CD32F}" type="presParOf" srcId="{6A3360DF-378B-4A55-A478-4DA7640ABBAE}" destId="{0EA22C97-AC15-4E83-9D54-17BB445CDF55}" srcOrd="0" destOrd="0" presId="urn:microsoft.com/office/officeart/2005/8/layout/vList5"/>
    <dgm:cxn modelId="{7CA2DCB9-2CE5-472A-8575-D71C9F3FA0B1}" type="presParOf" srcId="{6A3360DF-378B-4A55-A478-4DA7640ABBAE}" destId="{648BF593-7A3D-4D7B-B5DD-7826CFF66CBD}" srcOrd="1" destOrd="0" presId="urn:microsoft.com/office/officeart/2005/8/layout/vList5"/>
    <dgm:cxn modelId="{10A8ECB2-BD28-4D38-A998-7D8D5B6D7D01}" type="presParOf" srcId="{37A417DE-C9D9-48DF-97B5-EC82BA59CE3D}" destId="{6F69C599-69A1-4472-B0EB-31B32315A2C2}" srcOrd="9" destOrd="0" presId="urn:microsoft.com/office/officeart/2005/8/layout/vList5"/>
    <dgm:cxn modelId="{57E54040-1036-49F0-8FF3-1B7794D8F23B}" type="presParOf" srcId="{37A417DE-C9D9-48DF-97B5-EC82BA59CE3D}" destId="{0014DE99-2B83-4DCD-863B-C0E2DF11B7FC}" srcOrd="10" destOrd="0" presId="urn:microsoft.com/office/officeart/2005/8/layout/vList5"/>
    <dgm:cxn modelId="{FBE2A8B1-90F9-41B1-93D5-10FC1AD004EE}" type="presParOf" srcId="{0014DE99-2B83-4DCD-863B-C0E2DF11B7FC}" destId="{7FD37250-755F-47F5-84EC-CBC379EB71D7}" srcOrd="0" destOrd="0" presId="urn:microsoft.com/office/officeart/2005/8/layout/vList5"/>
    <dgm:cxn modelId="{CBE47B4C-76E2-4110-9A8D-2DC9075E08CE}" type="presParOf" srcId="{0014DE99-2B83-4DCD-863B-C0E2DF11B7FC}" destId="{D8724D25-E9F1-40A7-B5D6-F69587A93F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C2F3-9836-47EB-970A-ABAE010D9CE8}">
      <dsp:nvSpPr>
        <dsp:cNvPr id="0" name=""/>
        <dsp:cNvSpPr/>
      </dsp:nvSpPr>
      <dsp:spPr>
        <a:xfrm rot="5400000">
          <a:off x="4899247" y="-2795384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часа:   55 аудиторных + 17 часов консультаций</a:t>
          </a:r>
          <a:endParaRPr lang="ru-RU" sz="20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20842"/>
        <a:ext cx="6412948" cy="613695"/>
      </dsp:txXfrm>
    </dsp:sp>
    <dsp:sp modelId="{3144A36D-CE5B-46D6-8CDA-21A0B5F00BAC}">
      <dsp:nvSpPr>
        <dsp:cNvPr id="0" name=""/>
        <dsp:cNvSpPr/>
      </dsp:nvSpPr>
      <dsp:spPr>
        <a:xfrm>
          <a:off x="0" y="0"/>
          <a:ext cx="1981647" cy="850119"/>
        </a:xfrm>
        <a:prstGeom prst="roundRect">
          <a:avLst/>
        </a:prstGeom>
        <a:solidFill>
          <a:srgbClr val="F9F9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часов 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41499"/>
        <a:ext cx="1898649" cy="767121"/>
      </dsp:txXfrm>
    </dsp:sp>
    <dsp:sp modelId="{F94947DC-EB47-4ACF-A316-5195EF6411BF}">
      <dsp:nvSpPr>
        <dsp:cNvPr id="0" name=""/>
        <dsp:cNvSpPr/>
      </dsp:nvSpPr>
      <dsp:spPr>
        <a:xfrm rot="5400000">
          <a:off x="4899247" y="-1902758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педагогов от учреждения    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(заведующий, старший воспитатель, воспитатель)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013468"/>
        <a:ext cx="6412948" cy="613695"/>
      </dsp:txXfrm>
    </dsp:sp>
    <dsp:sp modelId="{5C1EAD27-10BA-499C-94CA-22DABDB7EC5D}">
      <dsp:nvSpPr>
        <dsp:cNvPr id="0" name=""/>
        <dsp:cNvSpPr/>
      </dsp:nvSpPr>
      <dsp:spPr>
        <a:xfrm>
          <a:off x="0" y="828164"/>
          <a:ext cx="1981647" cy="850119"/>
        </a:xfrm>
        <a:prstGeom prst="roundRect">
          <a:avLst/>
        </a:prstGeom>
        <a:solidFill>
          <a:srgbClr val="FAB7B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Категория слушателей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869663"/>
        <a:ext cx="1898649" cy="767121"/>
      </dsp:txXfrm>
    </dsp:sp>
    <dsp:sp modelId="{AE729DEC-27FA-4D55-A490-A00BD8225C8A}">
      <dsp:nvSpPr>
        <dsp:cNvPr id="0" name=""/>
        <dsp:cNvSpPr/>
      </dsp:nvSpPr>
      <dsp:spPr>
        <a:xfrm rot="5400000">
          <a:off x="4899247" y="-1010132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октябрь 2023 - май 2024 гг.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906094"/>
        <a:ext cx="6412948" cy="613695"/>
      </dsp:txXfrm>
    </dsp:sp>
    <dsp:sp modelId="{5997A422-494C-4AA4-BDA1-AE345645C6CC}">
      <dsp:nvSpPr>
        <dsp:cNvPr id="0" name=""/>
        <dsp:cNvSpPr/>
      </dsp:nvSpPr>
      <dsp:spPr>
        <a:xfrm>
          <a:off x="0" y="1720790"/>
          <a:ext cx="1981647" cy="850119"/>
        </a:xfrm>
        <a:prstGeom prst="roundRect">
          <a:avLst/>
        </a:prstGeom>
        <a:solidFill>
          <a:srgbClr val="ADFC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реализации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1762289"/>
        <a:ext cx="1898649" cy="767121"/>
      </dsp:txXfrm>
    </dsp:sp>
    <dsp:sp modelId="{9A20B37D-CD83-443B-AF38-46459AD6D470}">
      <dsp:nvSpPr>
        <dsp:cNvPr id="0" name=""/>
        <dsp:cNvSpPr/>
      </dsp:nvSpPr>
      <dsp:spPr>
        <a:xfrm rot="5400000">
          <a:off x="4899247" y="-117506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очная, </a:t>
          </a:r>
          <a:r>
            <a:rPr lang="ru-RU" sz="24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очно-заочная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дистанционная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2798720"/>
        <a:ext cx="6412948" cy="613695"/>
      </dsp:txXfrm>
    </dsp:sp>
    <dsp:sp modelId="{053B2F33-1754-4EF9-A267-60CE45BD978C}">
      <dsp:nvSpPr>
        <dsp:cNvPr id="0" name=""/>
        <dsp:cNvSpPr/>
      </dsp:nvSpPr>
      <dsp:spPr>
        <a:xfrm>
          <a:off x="0" y="2613416"/>
          <a:ext cx="1981647" cy="850119"/>
        </a:xfrm>
        <a:prstGeom prst="roundRect">
          <a:avLst/>
        </a:prstGeom>
        <a:solidFill>
          <a:srgbClr val="B9E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Форма обучения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2654915"/>
        <a:ext cx="1898649" cy="767121"/>
      </dsp:txXfrm>
    </dsp:sp>
    <dsp:sp modelId="{648BF593-7A3D-4D7B-B5DD-7826CFF66CBD}">
      <dsp:nvSpPr>
        <dsp:cNvPr id="0" name=""/>
        <dsp:cNvSpPr/>
      </dsp:nvSpPr>
      <dsp:spPr>
        <a:xfrm rot="5400000">
          <a:off x="4552083" y="1035335"/>
          <a:ext cx="1364258" cy="6439853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 – практикумы, круглые столы;  мастер – классы; малые конференции; совместное проектирование, презентации проектов;  тестирование, анкетирование; консалтинговые услуги; конкурсы, презентации, выставки, организация конкурсов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4286" y="3639730"/>
        <a:ext cx="6373255" cy="1231062"/>
      </dsp:txXfrm>
    </dsp:sp>
    <dsp:sp modelId="{0EA22C97-AC15-4E83-9D54-17BB445CDF55}">
      <dsp:nvSpPr>
        <dsp:cNvPr id="0" name=""/>
        <dsp:cNvSpPr/>
      </dsp:nvSpPr>
      <dsp:spPr>
        <a:xfrm>
          <a:off x="0" y="3623810"/>
          <a:ext cx="1979711" cy="11287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 в МСП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00" y="3678910"/>
        <a:ext cx="1869511" cy="1018521"/>
      </dsp:txXfrm>
    </dsp:sp>
    <dsp:sp modelId="{D8724D25-E9F1-40A7-B5D6-F69587A93F77}">
      <dsp:nvSpPr>
        <dsp:cNvPr id="0" name=""/>
        <dsp:cNvSpPr/>
      </dsp:nvSpPr>
      <dsp:spPr>
        <a:xfrm rot="5400000">
          <a:off x="4899247" y="2181883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проектов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5098109"/>
        <a:ext cx="6412948" cy="613695"/>
      </dsp:txXfrm>
    </dsp:sp>
    <dsp:sp modelId="{7FD37250-755F-47F5-84EC-CBC379EB71D7}">
      <dsp:nvSpPr>
        <dsp:cNvPr id="0" name=""/>
        <dsp:cNvSpPr/>
      </dsp:nvSpPr>
      <dsp:spPr>
        <a:xfrm>
          <a:off x="0" y="4912806"/>
          <a:ext cx="1981647" cy="850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Зачетная работа 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4954305"/>
        <a:ext cx="1898649" cy="767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9AF0-C86E-44DE-BF17-B5AEB3596AD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BD34-D00E-4222-B44F-CEF8855C7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8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latin typeface="Georgia" pitchFamily="18" charset="0"/>
              </a:rPr>
              <a:t>Департамент образования мэрии города Ярославля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Georgia" pitchFamily="18" charset="0"/>
              </a:rPr>
              <a:t>Муниципальное образовательное учреждение дополнительного профессионального образования                                                                              «Городской центр развития образования»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Georgia" pitchFamily="18" charset="0"/>
              </a:rPr>
              <a:t>Муниципальное </a:t>
            </a:r>
            <a:r>
              <a:rPr lang="ru-RU" sz="1400" dirty="0">
                <a:latin typeface="Georgia" pitchFamily="18" charset="0"/>
              </a:rPr>
              <a:t>дошкольное образовательное учреждение «Детский сад № 93»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1757167"/>
            <a:ext cx="8820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Муниципальная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стажировочная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площадка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Дополнительная профессиональная программа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курсовой подготовки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-подхода в педагогической деятельности с детьми дошкольного возраста в условиях реализации Федеральной образовательной программы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79912" y="6165304"/>
            <a:ext cx="176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Ярославль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8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5936" y="2145509"/>
            <a:ext cx="482453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модуль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altLang="zh-CN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конструктивно-  модельной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ДОУ: актуальность, проблемы, перспективы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и реализация STEM-образования, цифровых,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нейротехнологий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практическую деятельность ДОО: модели, программно-методическое обеспечение, педагогический мониторинг. Цифровая образовательная среда – МЭО Детский сад: безопасное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социолкультурное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воспитания, формирования и развития личности ребенка дошкольного возраста»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и реализация робототехники в ДОО: модели, программно-методическое обеспечение, педагогический мониторинг» Робототехнический модуль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Технолаб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5936" y="2108859"/>
            <a:ext cx="47159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модуль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реализация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образования в ДОО: модели, программно-методическое обеспечение, педагогический мониторинг: цифровая образовательная среда, образовательные решения Наустим»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-подхода в проектной деятельности с воспитанниками ДОО».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u="sng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 в группах раннего возраста: новый взгляд и современные подходы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STEM-подхода в практическую деятельность ДОО: модели, программно-методическое обеспечение: «умная пчела», «робомышь», программируемый робот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Ботли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дидактический комплект «Послушные ладошки»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35896" y="2030651"/>
            <a:ext cx="55081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модуль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Итоговая (зачетная) работа слушателей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Презентация проектов управленческих команд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Технологические карты образовательных и других педагогических ситуаций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Презентация творческих проектов с воспитанниками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16016" y="4694947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учебный план (программа) слушателя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047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Ожидаемые результаты,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976373"/>
            <a:ext cx="856895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будут знать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управленческого, организационно-методического, нормативно-правового обеспечения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проектирования и моделирования современной предметно-пространственной цифровой образовательной среды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ДОО,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структуру, концепцию, цель, задачи, содержание современной предметно-пространственной цифровой образовательной среды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учебно-методические комплексы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развивающее цифровое оборудование, методические аспекты реализации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в ДОО.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будут уметь: 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проектировать и моделировать развивающую предметно-пространственную среду с использованием развивающего оборудования,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разрабатывать технологические карты педагогической деятельности, образовательных ситуаций, проекты дополнительных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программ с использованием развивающего оборудования,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педагогический мониторинг (анализ, оценка, контроль, прогноз) совершенствования и развития среды, реализации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ДОО,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роектировать и создавать мини-</a:t>
            </a:r>
            <a:r>
              <a:rPr lang="ru-RU" altLang="zh-CN" dirty="0" err="1" smtClean="0">
                <a:latin typeface="Times New Roman" pitchFamily="18" charset="0"/>
                <a:cs typeface="Times New Roman" pitchFamily="18" charset="0"/>
              </a:rPr>
              <a:t>кванториумы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, лаборатории в ДОУ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047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Ожидаемые результаты,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4941168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 сетевой продукт: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проектов ДОУ – участников стажировочной площадки по реализации STEM-подхода в практической деятельности ДОУ, созданию современной развивающей предметно-пространственной среды (модели лаборатории науки и техники, мини-кванториума, проекты дополнительных общеразвивающих программ и др.)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3\f9ae3ee8949f523ae66e97fae92be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2869242" cy="201622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9832" y="986243"/>
            <a:ext cx="58326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Итоговая аттестация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проекта «Реализация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-подхода к образовательной деятельности с воспитанниками  ДОУ на современном этапе»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 образовательной </a:t>
            </a: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с воспитанниками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паспорта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(модели) </a:t>
            </a: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altLang="zh-CN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технопрака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научной </a:t>
            </a: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лаборатории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слушателей сформированы ключевые профессиональные компетенции  по вопросам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-подхода</a:t>
            </a:r>
            <a:r>
              <a:rPr kumimoji="0" lang="ru-RU" altLang="zh-C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педагогической деятельности ДОО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9872" y="3974286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удостоверение о повышении квалификации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viacademia.ru/images/108/udo-analitik-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17032"/>
            <a:ext cx="1656184" cy="116898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39752" y="4519573"/>
            <a:ext cx="6588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Консультанты проекта (социальные партнеры):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Галанов Александр Сергеевич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дошкольного образовательного проекта, развивающей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«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Дошколка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игротехник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Суркова Светлана Борисовна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генеральный директор ООО «Школьный проект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55714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Участники инновационной программы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Рисунок 6" descr="emblema1_w273_h1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669093" cy="12293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1196752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zh-CN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Прокуророва</a:t>
            </a:r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Светлана Евгеньевна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заведующий МДОУ «Детский сад № 93»</a:t>
            </a:r>
            <a:endParaRPr lang="ru-RU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Автор-составитель программы:</a:t>
            </a:r>
            <a:r>
              <a:rPr lang="ru-RU" altLang="zh-CN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Макшева</a:t>
            </a:r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Викторовна 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старший воспитатель МДОУ «Детский сад № 93»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Координатор программы</a:t>
            </a:r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Шаврина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Альбертовна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методист МОУ ГЦРО</a:t>
            </a:r>
            <a:endParaRPr lang="ru-RU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mief2020.mmco-expo.ru/storage/exponents/logos/285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1296144" cy="1296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3212976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zh-CN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Захарова Татьяна Николаевна 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кандидат педагогических наук, заведующий кафедрой </a:t>
            </a: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дошкольного образования КДО ГАУ ДПО ЯО ИРО</a:t>
            </a:r>
            <a:endParaRPr lang="ru-RU" dirty="0"/>
          </a:p>
        </p:txBody>
      </p:sp>
      <p:pic>
        <p:nvPicPr>
          <p:cNvPr id="6148" name="Picture 4" descr="https://img.cataloxy.ru/fl/15/c4/24561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838502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71048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Продвижение инновации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(трансляция опыта)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528" y="772979"/>
            <a:ext cx="867645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дополнительного образования в МДОУ МСО</a:t>
            </a:r>
            <a:endParaRPr kumimoji="0" lang="ru-R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Разработка и</a:t>
            </a:r>
            <a:r>
              <a:rPr kumimoji="0" lang="ru-RU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роведение конкурсов проектов, программ, методических разработок: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городского открытого фестиваля по Lego-конструированию и робототехнике,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семейного  фестиваля  по робототехнике для детей дошкольного возраста,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онкурса на лучшую модель реализации конструирования, робототехники,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STEM-технологий среди МДОУ МСО,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муниципальных робототехнических соревнований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банка методических разработок и УМК</a:t>
            </a:r>
            <a:r>
              <a:rPr lang="en-US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контексте </a:t>
            </a:r>
            <a:r>
              <a:rPr lang="en-US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подхода</a:t>
            </a:r>
            <a:endParaRPr lang="ru-RU" altLang="zh-CN" sz="8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сетевого сообщества МДОУ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vcomt.ru/wp-content/uploads/2020/08/5005402_Lokalizaciya-programm-i-sajtov_4574189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3240360" cy="216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5516" y="376293"/>
            <a:ext cx="83889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9738" algn="ctr" fontAlgn="base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программы: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подходов к реализации образовательной программы ДОУ в части конструктивной-модельной, познавательно-исследовательской, экспериментальной деятельности детей,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и моделировании современной РППС в контексте STEAM – подхода, 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новых информационных цифровых ресурсов в педагогическую деятельность,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мини-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группах, научной лаборатории в ДОУ,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отрудничество ОО с технопарками региона, проектирование модели технопарков в ДОУ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95" y="3931263"/>
            <a:ext cx="3348373" cy="22322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7" y="3897058"/>
            <a:ext cx="3384376" cy="22322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Стратегия развития проекта МСП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-2021 </a:t>
            </a:r>
          </a:p>
        </p:txBody>
      </p:sp>
      <p:pic>
        <p:nvPicPr>
          <p:cNvPr id="6" name="Рисунок 5" descr="C:\Users\user\Desktop\МИП ОТЧЕТ,2020\20191213_111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5049"/>
            <a:ext cx="3240360" cy="194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mdou93.edu.yar.ru/fotogalereya/2021/ikarenok/img_20210413_wa0008_w600_h1000.jpg"/>
          <p:cNvPicPr>
            <a:picLocks noChangeAspect="1" noChangeArrowheads="1"/>
          </p:cNvPicPr>
          <p:nvPr/>
        </p:nvPicPr>
        <p:blipFill>
          <a:blip r:embed="rId5" cstate="print"/>
          <a:srcRect l="15120" t="27405" r="6761" b="7391"/>
          <a:stretch>
            <a:fillRect/>
          </a:stretch>
        </p:blipFill>
        <p:spPr bwMode="auto">
          <a:xfrm>
            <a:off x="5869320" y="1651269"/>
            <a:ext cx="1995108" cy="2220363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 l="4132" t="16534" r="65550" b="8567"/>
          <a:stretch>
            <a:fillRect/>
          </a:stretch>
        </p:blipFill>
        <p:spPr bwMode="auto">
          <a:xfrm>
            <a:off x="6264344" y="4066473"/>
            <a:ext cx="2124080" cy="26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 l="72278" t="13960" r="2433" b="26400"/>
          <a:stretch>
            <a:fillRect/>
          </a:stretch>
        </p:blipFill>
        <p:spPr bwMode="auto">
          <a:xfrm>
            <a:off x="535888" y="3932519"/>
            <a:ext cx="2023552" cy="2684370"/>
          </a:xfrm>
          <a:prstGeom prst="rect">
            <a:avLst/>
          </a:prstGeom>
          <a:noFill/>
          <a:ln w="9525">
            <a:solidFill>
              <a:srgbClr val="F68E38"/>
            </a:solidFill>
            <a:miter lim="800000"/>
            <a:headEnd/>
            <a:tailEnd/>
          </a:ln>
        </p:spPr>
      </p:pic>
      <p:pic>
        <p:nvPicPr>
          <p:cNvPr id="12" name="Picture 4" descr="K:\ПРЕЗЕНТАЦИИ\МИП ИТОГИ, 21\Attachments_yardou093@yandex.ru_2021-04-19_12-22-31\IMG_20210415_0909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207352"/>
            <a:ext cx="3096344" cy="2322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9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12474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 научно-технической направленности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Технолаб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32" y="4304411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 l="6494" t="17080" r="65156" b="13158"/>
          <a:stretch>
            <a:fillRect/>
          </a:stretch>
        </p:blipFill>
        <p:spPr bwMode="auto">
          <a:xfrm>
            <a:off x="444660" y="1832630"/>
            <a:ext cx="2047966" cy="28347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2018 -2021 </a:t>
            </a:r>
          </a:p>
        </p:txBody>
      </p:sp>
      <p:pic>
        <p:nvPicPr>
          <p:cNvPr id="9" name="Picture 2" descr="G:\яю\мастер класс по робототехнике 20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07" y="1860596"/>
            <a:ext cx="1297544" cy="19442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яю\мастер класс по робототехнике 20\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36" y="1841713"/>
            <a:ext cx="1345602" cy="20162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6" y="2132856"/>
            <a:ext cx="2742244" cy="38745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2018 -2021 </a:t>
            </a:r>
          </a:p>
        </p:txBody>
      </p:sp>
      <p:pic>
        <p:nvPicPr>
          <p:cNvPr id="5" name="Рисунок 4" descr="C:\Users\User\Pictures\Рототехника 2019\DSCN6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583"/>
            <a:ext cx="2736304" cy="1930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Рисунок 5" descr="C:\Users\User\Pictures\Рототехника 2019\DSCN6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3" y="3867685"/>
            <a:ext cx="2762681" cy="1930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Рисунок 6" descr="C:\Users\User\Pictures\Рототехника 2019\DSCN66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73" y="2243882"/>
            <a:ext cx="1996010" cy="2579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Рисунок 7" descr="C:\Users\User\Pictures\Рототехника 2019\DSCN66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583"/>
            <a:ext cx="2791570" cy="1930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0159" y="3867685"/>
            <a:ext cx="2762681" cy="19545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3"/>
            <a:ext cx="4824536" cy="4298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2000"/>
              </a:lnSpc>
              <a:spcAft>
                <a:spcPts val="65"/>
              </a:spcAft>
              <a:tabLst>
                <a:tab pos="14573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Присвоен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статус региональной базовой площадки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ГАУ ДПО ЯО ИРО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теме: «Использование развивающего оборудования для создания современной предметно-пространственной среды дошкольной образовательной организации» сроком на три года, 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азработка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дополнительной профессиональной программы повышения квалификации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МОУ ГЦРО «Реализация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-образования и робототехники в дошкольной образовательной организации на современном этапе»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0214" t="14278" r="21698" b="10038"/>
          <a:stretch/>
        </p:blipFill>
        <p:spPr bwMode="auto">
          <a:xfrm>
            <a:off x="6504752" y="1628800"/>
            <a:ext cx="2232248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5355" t="18323" r="66002" b="11225"/>
          <a:stretch/>
        </p:blipFill>
        <p:spPr bwMode="auto">
          <a:xfrm>
            <a:off x="6726508" y="3787324"/>
            <a:ext cx="1788736" cy="2473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mdou93.edu.yar.ru/fotogalereya/2022/tehnopoint/1653455843255_w1200_h800.jpg?sid=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9" y="842494"/>
            <a:ext cx="2103102" cy="162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mdou93.edu.yar.ru/novosti/2022/vosmaya_gorodskaya_prezenta_48/1667817715004_w1200_h800.jpg?sid=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38" y="901357"/>
            <a:ext cx="2128180" cy="156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dou93.edu.yar.ru/novosti/2022/vosmaya_gorodskaya_prezenta_48/1667816523930_w1200_h800.jpg?sid=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94" y="1171729"/>
            <a:ext cx="1590040" cy="21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AppData\Local\Temp\Rar$DIa8048.6072\IMG_20221124_12153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228" y="2937373"/>
            <a:ext cx="2066165" cy="146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КПК 22-23\26.10.22\ФОТО 26.10.22\фото\IMG_20221026_10224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 bwMode="auto">
          <a:xfrm>
            <a:off x="6331438" y="2636912"/>
            <a:ext cx="2154780" cy="1260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User\AppData\Local\Temp\Rar$DIa8048.4038\IMG_20221124_12152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5131" y="4341088"/>
            <a:ext cx="2367279" cy="185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AppData\Local\Temp\Rar$DIa8048.28218\IMG_20221124_10394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1891" y="4351885"/>
            <a:ext cx="243713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1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Технологичная карта программы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8838866"/>
              </p:ext>
            </p:extLst>
          </p:nvPr>
        </p:nvGraphicFramePr>
        <p:xfrm>
          <a:off x="251520" y="836712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07904" y="1690937"/>
            <a:ext cx="54360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модуль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«Реализация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-образования и робототехники в ДОУ в современных условиях»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altLang="zh-CN" sz="14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современных образовательных технологий нового поколения при формировании актуальных компетенций детей дошкольного возраста в условиях реализации Федеральной образовательной программы дошкольного образования: актуальность, форматы реализации,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–подход, педагогический потенциал»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altLang="zh-CN" sz="1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развивающая предметно-пространственная среда ДОУ: территория для развития инженерного, креативного, технического мышления, навыков конструирования, моделирования,  программирования и других компетенций детей  цифрового поколения. Проектирование РППС, форматы моделей среды»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ru-RU" altLang="zh-CN" sz="1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Интерактивная лекция 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«Поколение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«Альфа»: Актуальные базовые компетенции детей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STEM-технологий и робототехники в дошкольном образовании – новые приоритеты и возможности в образовательной деятельности с воспитанниками». Учебно-методический комплект парциальной программы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Дошколка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1190</Words>
  <Application>Microsoft Office PowerPoint</Application>
  <PresentationFormat>Экран (4:3)</PresentationFormat>
  <Paragraphs>164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113</cp:revision>
  <dcterms:created xsi:type="dcterms:W3CDTF">2021-06-22T11:08:29Z</dcterms:created>
  <dcterms:modified xsi:type="dcterms:W3CDTF">2023-10-25T11:14:39Z</dcterms:modified>
</cp:coreProperties>
</file>