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7" r:id="rId3"/>
    <p:sldId id="261" r:id="rId4"/>
    <p:sldId id="262" r:id="rId5"/>
    <p:sldId id="265" r:id="rId6"/>
    <p:sldId id="295" r:id="rId7"/>
    <p:sldId id="296" r:id="rId8"/>
    <p:sldId id="264" r:id="rId9"/>
    <p:sldId id="266" r:id="rId10"/>
    <p:sldId id="267" r:id="rId11"/>
    <p:sldId id="270" r:id="rId12"/>
    <p:sldId id="292" r:id="rId13"/>
    <p:sldId id="269" r:id="rId14"/>
    <p:sldId id="271" r:id="rId15"/>
    <p:sldId id="268" r:id="rId16"/>
    <p:sldId id="282" r:id="rId17"/>
    <p:sldId id="273" r:id="rId18"/>
    <p:sldId id="272" r:id="rId19"/>
    <p:sldId id="293" r:id="rId20"/>
    <p:sldId id="274" r:id="rId21"/>
    <p:sldId id="276" r:id="rId22"/>
    <p:sldId id="275" r:id="rId23"/>
    <p:sldId id="277" r:id="rId24"/>
    <p:sldId id="279" r:id="rId25"/>
    <p:sldId id="278" r:id="rId26"/>
    <p:sldId id="280" r:id="rId27"/>
    <p:sldId id="285" r:id="rId28"/>
    <p:sldId id="294" r:id="rId29"/>
    <p:sldId id="284" r:id="rId30"/>
    <p:sldId id="283" r:id="rId31"/>
    <p:sldId id="286" r:id="rId32"/>
    <p:sldId id="297" r:id="rId33"/>
    <p:sldId id="298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AFE7"/>
    <a:srgbClr val="FFDDDD"/>
    <a:srgbClr val="A7E8FF"/>
    <a:srgbClr val="D1B6E8"/>
    <a:srgbClr val="61D6FF"/>
    <a:srgbClr val="FFAFAF"/>
    <a:srgbClr val="8DA1F7"/>
    <a:srgbClr val="F68222"/>
    <a:srgbClr val="EDE2F6"/>
    <a:srgbClr val="998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2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7276" y="304800"/>
            <a:ext cx="502387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г. Ярославля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ресурсный центр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8927" y="1905000"/>
            <a:ext cx="781175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rgbClr val="990000"/>
                </a:solidFill>
                <a:latin typeface="Georgia" pitchFamily="18" charset="0"/>
              </a:rPr>
              <a:t>Мастер-класс</a:t>
            </a:r>
          </a:p>
          <a:p>
            <a:pPr algn="ctr"/>
            <a:r>
              <a:rPr lang="ru-RU" sz="2750" b="1" dirty="0" smtClean="0">
                <a:solidFill>
                  <a:srgbClr val="002060"/>
                </a:solidFill>
                <a:latin typeface="Georgia" pitchFamily="18" charset="0"/>
              </a:rPr>
              <a:t>«Новые подходы </a:t>
            </a:r>
          </a:p>
          <a:p>
            <a:pPr algn="ctr"/>
            <a:r>
              <a:rPr lang="ru-RU" sz="2750" b="1" dirty="0" smtClean="0">
                <a:solidFill>
                  <a:srgbClr val="002060"/>
                </a:solidFill>
                <a:latin typeface="Georgia" pitchFamily="18" charset="0"/>
              </a:rPr>
              <a:t>к планированию развития учреждения.</a:t>
            </a:r>
          </a:p>
          <a:p>
            <a:pPr algn="ctr"/>
            <a:r>
              <a:rPr lang="ru-RU" sz="2750" b="1" dirty="0" smtClean="0">
                <a:solidFill>
                  <a:srgbClr val="002060"/>
                </a:solidFill>
                <a:latin typeface="Georgia" pitchFamily="18" charset="0"/>
              </a:rPr>
              <a:t>Программа развития ДОУ: </a:t>
            </a:r>
          </a:p>
          <a:p>
            <a:pPr algn="ctr"/>
            <a:r>
              <a:rPr lang="ru-RU" sz="2750" b="1" dirty="0" smtClean="0">
                <a:solidFill>
                  <a:srgbClr val="002060"/>
                </a:solidFill>
                <a:latin typeface="Georgia" pitchFamily="18" charset="0"/>
              </a:rPr>
              <a:t>структура, содержание, технологии»</a:t>
            </a:r>
            <a:endParaRPr lang="ru-RU" sz="275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1095" y="4953000"/>
            <a:ext cx="4756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Прокуророва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С.Е.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«Детский сад № 93»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Макшева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«Детский сад № 93»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6488668"/>
            <a:ext cx="1782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Ярославль, 2018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457200"/>
            <a:ext cx="7010400" cy="60960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разработки программы развития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676400"/>
            <a:ext cx="71628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 рабочей группы: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Изучение нормативных и сопроводительных документов.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Проведение анкетирования и интервьюирования родителей воспитанников.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Изучение мнения педагогических работников о перспективах и направлениях развития ОО.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Определение характера и объема работ по подготовке программы развития.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Прогнозирование ожидаемых последствий предложенных изменений.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Подготовка проекта программы развития.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457200"/>
            <a:ext cx="7010400" cy="60960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разработки программы развития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447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 по подготовке проекта программы: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00200" y="1905000"/>
          <a:ext cx="7467600" cy="44297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 (ответственный / исполнитель)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Рассмотрение вопроса о разработке ПР на 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совете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Издание приказа о разработке ПР ДОО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Обучение рабочей группы, распределение заданий среди участников рабочей группы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 /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раб. группы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Рассмотрение вопроса о разработке ПР на заседаниях методических объединений,  творческих групп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Ответствен.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лица согласно приказу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исследований: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 анкетирование участников образовательного процесса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 анализ современного состояния ДОО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 другие исследования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 рабочей группы / рабочая группа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миссии ДОО, целевых индикаторов и показателей ее реализации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 рабочей группы / рабочая группа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457200"/>
            <a:ext cx="7010400" cy="60960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разработки программы развития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447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 по подготовке проекта программы: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00200" y="1905000"/>
          <a:ext cx="7467600" cy="43992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Ответственный / исполнитель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проекта 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Руководит. рабочей группы/раб. группа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Обсуждение проекта ПР на заседаниях методического, педагогического, управляющего советов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Заведующий, заместители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завед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председатель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управляющ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совета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Согласование проекта ПР с учредителем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Коррекция и экспертиза ПР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Заведующий/ руководитель рабочей группы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Утверждение ПР на заседаниях педагогического и управляющего советов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Заведующий, заместители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завед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председатель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управляющ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совета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Издание приказа об утверждении ПР ДОО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Заведующий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304800"/>
            <a:ext cx="7162800" cy="609600"/>
          </a:xfrm>
          <a:prstGeom prst="roundRect">
            <a:avLst/>
          </a:prstGeom>
          <a:solidFill>
            <a:srgbClr val="AFE1FF"/>
          </a:solidFill>
          <a:ln w="127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оформлению программы развития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041023"/>
            <a:ext cx="7162800" cy="5664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развития должна: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иметь название, титульный лист и содержание;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логично и последовательно изложенный текст;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аргументацию, подкрепленную результатами фактически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проведенных исследований;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нормативное обоснование с опорой на локальные акты ОО;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быть преемственной федеральным, региональным и муниципальным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программам развития образования;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иметь финансовое обоснование;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формальные признаки нормативного документа (грифы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согласования, рассмотрения, утверждения, две рецензии. </a:t>
            </a:r>
          </a:p>
          <a:p>
            <a:pPr lvl="0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Техническое оформление программы: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шрифт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кегль 12–14, одинарный межстрочный интервал, выравнивание по ширине, абзацный отступ 1,25 см, ширина полей 2 см со всех сторон. Таблицы вставляются непосредственно в текст. Нумерация страниц сквозная.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Бумажный вариант ПР прошивается, страницы нумеруются, заверяются печатью ОО и подписью руководителя.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K:\1444400033_1.jpg"/>
          <p:cNvPicPr>
            <a:picLocks noChangeAspect="1" noChangeArrowheads="1"/>
          </p:cNvPicPr>
          <p:nvPr/>
        </p:nvPicPr>
        <p:blipFill>
          <a:blip r:embed="rId4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752600" y="228600"/>
            <a:ext cx="7010400" cy="609600"/>
          </a:xfrm>
          <a:prstGeom prst="roundRect">
            <a:avLst/>
          </a:prstGeom>
          <a:solidFill>
            <a:srgbClr val="FFFF6D"/>
          </a:solidFill>
          <a:ln w="127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оформлению (особенности ПР)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295400"/>
            <a:ext cx="71628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развития должна отвечать требованиям: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носить среднесрочный характер (на 3–5 лет); </a:t>
            </a:r>
          </a:p>
          <a:p>
            <a:pPr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содержать описание четко и детально спланированных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мероприятий, сроков, ответственных исполнителей 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и необходимых ресурсов; 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иметь ярко выраженную инновационную направленность; </a:t>
            </a:r>
          </a:p>
          <a:p>
            <a:pPr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ориентироваться на реализацию актуальных перспективных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ожидаемых и прогнозируемых образовательных 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потребностей, социального заказа на образование; </a:t>
            </a:r>
          </a:p>
          <a:p>
            <a:pPr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учитывать специфику ДОО, ее месторасположения и  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материально-технической базы, контингента воспитанников; 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являться действующим документом; 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должна быть взаимосвязана по целям и задачам с годовым 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планом работы ДОО.</a:t>
            </a:r>
          </a:p>
        </p:txBody>
      </p:sp>
      <p:pic>
        <p:nvPicPr>
          <p:cNvPr id="8" name="Picture 2" descr="K:\1444400033_1.jpg"/>
          <p:cNvPicPr>
            <a:picLocks noChangeAspect="1" noChangeArrowheads="1"/>
          </p:cNvPicPr>
          <p:nvPr/>
        </p:nvPicPr>
        <p:blipFill>
          <a:blip r:embed="rId4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304800"/>
            <a:ext cx="7162800" cy="609600"/>
          </a:xfrm>
          <a:prstGeom prst="roundRect">
            <a:avLst/>
          </a:prstGeom>
          <a:solidFill>
            <a:srgbClr val="FFA86D"/>
          </a:solidFill>
          <a:ln w="127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Экспертиза и утверждение программы развития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Для 26.01.2018\Фон\8T65pMz8c.jpg"/>
          <p:cNvPicPr>
            <a:picLocks noChangeAspect="1" noChangeArrowheads="1"/>
          </p:cNvPicPr>
          <p:nvPr/>
        </p:nvPicPr>
        <p:blipFill>
          <a:blip r:embed="rId3" cstate="print"/>
          <a:srcRect t="2222" b="10000"/>
          <a:stretch>
            <a:fillRect/>
          </a:stretch>
        </p:blipFill>
        <p:spPr bwMode="auto">
          <a:xfrm>
            <a:off x="4419600" y="1676400"/>
            <a:ext cx="1475772" cy="12954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371600" y="1600200"/>
            <a:ext cx="3048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Внешняя экспертиза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Рецензирование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специалистами научных или методических организаций,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экспертами в данной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600200"/>
            <a:ext cx="3048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Внутренняя экспертиза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Обсуждение ПР на заседании методического совета ОО или на заседании методического объединения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581400"/>
            <a:ext cx="7086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Рецензия должна содержать: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рецензируемого материала,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программы,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и вид экспертизы (предварительная, первичная, повторная)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часть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всесторонний анализ программы развития (достоверность материала, соответствие концепции, целей и содержания, фактические ошибки) 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Заключительная часть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аргументированный вывод, замечания и предложения по доработке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K:\1444400033_1.jpg"/>
          <p:cNvPicPr>
            <a:picLocks noChangeAspect="1" noChangeArrowheads="1"/>
          </p:cNvPicPr>
          <p:nvPr/>
        </p:nvPicPr>
        <p:blipFill>
          <a:blip r:embed="rId4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1143000"/>
            <a:ext cx="74676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Паспорт программы развития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Аналитическое  и  прогностическое  обоснование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Основная  идея  инновационного  развития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Цель и задачи ПР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Концептуальное (ценностное) обоснование ПР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Стратегические этапы разработки и реализации ПР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Структура управления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(функции, технологии, организационные формы)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Ресурсы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(психолого-педагогические,  кадровые, финансовые, материально-</a:t>
            </a:r>
          </a:p>
          <a:p>
            <a:pPr>
              <a:spcAft>
                <a:spcPts val="600"/>
              </a:spcAft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технические, развивающая предметно-пространственная среда) 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Ожидаемые результаты. Критерии результативности 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План действий по реализации ПР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Система  контроля  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Финансовый план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76400" y="228600"/>
            <a:ext cx="7239000" cy="609600"/>
          </a:xfrm>
          <a:prstGeom prst="roundRect">
            <a:avLst/>
          </a:prstGeom>
          <a:solidFill>
            <a:srgbClr val="FFAFAF"/>
          </a:solidFill>
          <a:ln w="127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Примерная структура Программы развития ДОО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K:\1444400033_1.jpg"/>
          <p:cNvPicPr>
            <a:picLocks noChangeAspect="1" noChangeArrowheads="1"/>
          </p:cNvPicPr>
          <p:nvPr/>
        </p:nvPicPr>
        <p:blipFill>
          <a:blip r:embed="rId4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752600" y="228600"/>
            <a:ext cx="7010400" cy="609600"/>
          </a:xfrm>
          <a:prstGeom prst="roundRect">
            <a:avLst/>
          </a:prstGeom>
          <a:solidFill>
            <a:srgbClr val="FFFF6D"/>
          </a:solidFill>
          <a:ln w="127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программы развития детского сада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1430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программы развития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4000" y="1752600"/>
            <a:ext cx="1752600" cy="838200"/>
          </a:xfrm>
          <a:prstGeom prst="rect">
            <a:avLst/>
          </a:prstGeom>
          <a:solidFill>
            <a:srgbClr val="8DA1F7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программы развития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1752600"/>
            <a:ext cx="2514600" cy="457200"/>
          </a:xfrm>
          <a:prstGeom prst="rect">
            <a:avLst/>
          </a:prstGeom>
          <a:solidFill>
            <a:srgbClr val="FFC000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1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3429000" y="2209800"/>
            <a:ext cx="2514600" cy="1676400"/>
          </a:xfrm>
          <a:prstGeom prst="foldedCorner">
            <a:avLst/>
          </a:prstGeom>
          <a:solidFill>
            <a:srgbClr val="FFEFB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«Характеристика проблемы, на решение которой направлена ПР»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72200" y="1752600"/>
            <a:ext cx="2819400" cy="457200"/>
          </a:xfrm>
          <a:prstGeom prst="rect">
            <a:avLst/>
          </a:prstGeom>
          <a:solidFill>
            <a:srgbClr val="4FBCFF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2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6172200" y="2209800"/>
            <a:ext cx="2819400" cy="1752600"/>
          </a:xfrm>
          <a:prstGeom prst="foldedCorner">
            <a:avLst/>
          </a:prstGeom>
          <a:solidFill>
            <a:srgbClr val="E1F4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«Основные цели и задачи , сроки и этапы реализации, целевые индикаторы и показатели выполнения, система контроля»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4267200"/>
            <a:ext cx="1600200" cy="457200"/>
          </a:xfrm>
          <a:prstGeom prst="rect">
            <a:avLst/>
          </a:prstGeom>
          <a:solidFill>
            <a:srgbClr val="72AF2F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3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1524000" y="4724400"/>
            <a:ext cx="1600200" cy="1676400"/>
          </a:xfrm>
          <a:prstGeom prst="foldedCorner">
            <a:avLst/>
          </a:prstGeom>
          <a:solidFill>
            <a:srgbClr val="E7F5D7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«Концепция и механизм реализации ПР»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6600" y="4267200"/>
            <a:ext cx="1752600" cy="457200"/>
          </a:xfrm>
          <a:prstGeom prst="rect">
            <a:avLst/>
          </a:prstGeom>
          <a:solidFill>
            <a:srgbClr val="FF4F4F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4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3276600" y="4724400"/>
            <a:ext cx="1752600" cy="1676400"/>
          </a:xfrm>
          <a:prstGeom prst="foldedCorner">
            <a:avLst/>
          </a:prstGeom>
          <a:solidFill>
            <a:srgbClr val="FFDDD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«Обоснование ресурсного обеспечения ПР»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81600" y="4267200"/>
            <a:ext cx="1752600" cy="457200"/>
          </a:xfrm>
          <a:prstGeom prst="rect">
            <a:avLst/>
          </a:prstGeom>
          <a:solidFill>
            <a:srgbClr val="FFFF00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5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нутый угол 20"/>
          <p:cNvSpPr/>
          <p:nvPr/>
        </p:nvSpPr>
        <p:spPr>
          <a:xfrm>
            <a:off x="5181600" y="4724400"/>
            <a:ext cx="1752600" cy="1676400"/>
          </a:xfrm>
          <a:prstGeom prst="foldedCorner">
            <a:avLst/>
          </a:prstGeom>
          <a:solidFill>
            <a:srgbClr val="FFFFD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«Оценка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социально-экономической эффективности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86600" y="4267200"/>
            <a:ext cx="1752600" cy="457200"/>
          </a:xfrm>
          <a:prstGeom prst="rect">
            <a:avLst/>
          </a:prstGeom>
          <a:solidFill>
            <a:srgbClr val="9F5FCF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нутый угол 22"/>
          <p:cNvSpPr/>
          <p:nvPr/>
        </p:nvSpPr>
        <p:spPr>
          <a:xfrm>
            <a:off x="7086600" y="4724400"/>
            <a:ext cx="1752600" cy="1676400"/>
          </a:xfrm>
          <a:prstGeom prst="foldedCorner">
            <a:avLst/>
          </a:prstGeom>
          <a:solidFill>
            <a:srgbClr val="EDE2F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1524000" y="2590800"/>
            <a:ext cx="1752600" cy="1295400"/>
          </a:xfrm>
          <a:prstGeom prst="foldedCorner">
            <a:avLst>
              <a:gd name="adj" fmla="val 28155"/>
            </a:avLst>
          </a:prstGeom>
          <a:solidFill>
            <a:srgbClr val="E8ECFE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315200" y="152400"/>
            <a:ext cx="1676400" cy="762000"/>
          </a:xfrm>
          <a:prstGeom prst="rect">
            <a:avLst/>
          </a:prstGeom>
          <a:solidFill>
            <a:srgbClr val="8DA1F7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программы развития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7315200" y="914400"/>
            <a:ext cx="1676400" cy="685800"/>
          </a:xfrm>
          <a:prstGeom prst="foldedCorner">
            <a:avLst>
              <a:gd name="adj" fmla="val 28155"/>
            </a:avLst>
          </a:prstGeom>
          <a:solidFill>
            <a:srgbClr val="E8ECFE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29000" y="685800"/>
            <a:ext cx="2862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паспорта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развития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1828800"/>
          <a:ext cx="7467600" cy="44907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Рекомендации по заполнению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программы развития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Полное название 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принятия решения о разработке ПР,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дата утверждения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и номер соответствующего локального акта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Заказчик ПР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образование (учредит.) и/или инициатив. группа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ПР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Педагогический коллектив ДОО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ПР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Формулировка цели совпадает с названием программы развития. Задачи описывают действия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достижению цели. Задачи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совпада-ют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 этапами, но выстраиваются по приоритету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 и этапы реализации ПР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Указываются календарные периоды выполнения задач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315200" y="152400"/>
            <a:ext cx="1676400" cy="762000"/>
          </a:xfrm>
          <a:prstGeom prst="rect">
            <a:avLst/>
          </a:prstGeom>
          <a:solidFill>
            <a:srgbClr val="8DA1F7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программы развития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7315200" y="914400"/>
            <a:ext cx="1676400" cy="685800"/>
          </a:xfrm>
          <a:prstGeom prst="foldedCorner">
            <a:avLst>
              <a:gd name="adj" fmla="val 28155"/>
            </a:avLst>
          </a:prstGeom>
          <a:solidFill>
            <a:srgbClr val="E8ECFE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29000" y="685800"/>
            <a:ext cx="2862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паспорта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развития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52600" y="1828800"/>
          <a:ext cx="7239000" cy="48006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2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Рекомендации по заполнению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9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Объемы и источники финансирования ПР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например: общий бюджет ПР – 1,5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р. из них: 1 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руб. - средства бюджета, 500 тыс. руб. - средства от деятельности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650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Ожидаемые и конечные результаты реализации ПР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Конкретно (в цифрах) прописываются результаты по основным мероприятиям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0650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механизмы мониторинга реализации ПР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Виды мониторинга, сроки проведения и форма отчетности о реализации ПР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140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социально-экономической эффективности ПР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направления преобразований (могут касаться структуры ДОО, содержания и технологий обучения, организационных основ 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процесса, системы управления и др.)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600200" y="228600"/>
            <a:ext cx="72390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 задачи программы развития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контексте ФГОС ДО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1524000"/>
            <a:ext cx="7543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качественно новой системы ДОО  в соответствии с требованиями законодательства на основе инновационной идеи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обеспечить актуализацию и обновление содержания и технологий образовательной деятельности ДОО по реализации инновационной идеи в контексте требований ФГОС ДО  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способствовать развитию форм социального партнерства и сетевого взаимодействия в соответствии с инновационной идеей развития ДОО </a:t>
            </a:r>
          </a:p>
          <a:p>
            <a:pPr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осуществить развитие ресурсного потенциала инновационного развития ДОО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K:\1444400033_1.jpg"/>
          <p:cNvPicPr>
            <a:picLocks noChangeAspect="1" noChangeArrowheads="1"/>
          </p:cNvPicPr>
          <p:nvPr/>
        </p:nvPicPr>
        <p:blipFill>
          <a:blip r:embed="rId4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81800" y="152400"/>
            <a:ext cx="2209800" cy="457200"/>
          </a:xfrm>
          <a:prstGeom prst="rect">
            <a:avLst/>
          </a:prstGeom>
          <a:solidFill>
            <a:srgbClr val="FFC000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6781800" y="609600"/>
            <a:ext cx="2209800" cy="1219200"/>
          </a:xfrm>
          <a:prstGeom prst="foldedCorner">
            <a:avLst/>
          </a:prstGeom>
          <a:solidFill>
            <a:srgbClr val="FFEFB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«Характеристика проблемы, на решение которой направлена ПР»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04800"/>
            <a:ext cx="3058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Описание проблематики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развития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371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об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295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итогов реализации предыдущей программы развития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048000" y="1066800"/>
            <a:ext cx="381000" cy="3048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962400" y="1066800"/>
            <a:ext cx="381000" cy="3048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2286000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об ОО представлены в табличной форме (паспорт ОО) или текстовой форме (визитная карточка ОО). Объем – 3-5 стр. текста.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Данные: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краткая историческая справка,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перечень основных движений ОО,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учредители, социальные партнеры,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руководитель, юридический адрес, структура управления.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Детализированные данные: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сведения о режиме работы,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информация о контингенте воспитанников,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информация о специфике образовательной политики,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характеристика работы психолого-логопедической службы,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характеристика педагогического коллектива,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опыт участия в инновационной и экспериментальной деятельности,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описание материально-технической базы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предметно-развив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среды,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направления работы с родителями воспитанников.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81800" y="152400"/>
            <a:ext cx="2209800" cy="457200"/>
          </a:xfrm>
          <a:prstGeom prst="rect">
            <a:avLst/>
          </a:prstGeom>
          <a:solidFill>
            <a:srgbClr val="FFC000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6781800" y="609600"/>
            <a:ext cx="2209800" cy="1219200"/>
          </a:xfrm>
          <a:prstGeom prst="foldedCorner">
            <a:avLst/>
          </a:prstGeom>
          <a:solidFill>
            <a:srgbClr val="FFEFB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«Характеристика проблемы, на решение которой направлена ПР»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04800"/>
            <a:ext cx="3058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Описание проблематики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развития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371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об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295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итогов реализации предыдущей программы развития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048000" y="1066800"/>
            <a:ext cx="381000" cy="3048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962400" y="1066800"/>
            <a:ext cx="381000" cy="3048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22860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подраздела «Анализ итогов реализации предыдущей ПР»  – определить перспективы.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Технологии аналитической деятельности: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SWOT-анализ;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PEST-анализ;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метод «дерева проблем»;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построение логико-структурной матрицы;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проблемно-ориентированный анализ.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0200" y="5181600"/>
            <a:ext cx="2209800" cy="1524000"/>
          </a:xfrm>
          <a:prstGeom prst="rect">
            <a:avLst/>
          </a:prstGeom>
          <a:solidFill>
            <a:srgbClr val="EDE2F6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Недостатки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91000" y="5181600"/>
            <a:ext cx="2209800" cy="1524000"/>
          </a:xfrm>
          <a:prstGeom prst="rect">
            <a:avLst/>
          </a:prstGeom>
          <a:solidFill>
            <a:srgbClr val="EDE2F6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Недостатки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  <a:endParaRPr lang="ru-RU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81800" y="5181600"/>
            <a:ext cx="2209800" cy="1524000"/>
          </a:xfrm>
          <a:prstGeom prst="rect">
            <a:avLst/>
          </a:prstGeom>
          <a:solidFill>
            <a:srgbClr val="EDE2F6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Недостатки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1752600" y="4648200"/>
            <a:ext cx="6934200" cy="381000"/>
          </a:xfrm>
          <a:prstGeom prst="leftArrow">
            <a:avLst>
              <a:gd name="adj1" fmla="val 50000"/>
              <a:gd name="adj2" fmla="val 118041"/>
            </a:avLst>
          </a:prstGeom>
          <a:solidFill>
            <a:srgbClr val="D1B6E8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152400"/>
            <a:ext cx="76962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Ожидаемые результаты реализации ПР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Цель ПР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сформулирована с учетом времени ее достижения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Конкурентное преимущество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характерные особенности данной ОО: наличие дополнительных услуг и их отличие от подобных в других детских садах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Миссия ДОО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Цели ДОО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должна быть конкретной и отвечать на вопрос: «Что нужно сделать для выполнения своей миссии?»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Задачи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конкретизируют цель, разбивая ее на части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Сроки и этапы реализации ПР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предельно детализированы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Целевые индикаторы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(цифровые, объемные и  временные показатели):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высокое качество ДО;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эффективное использование современных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образовательн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технологий;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доступности  ДО;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создание условий для укрепления здоровья воспитанников;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позитивное отношение родителей и общественности к ДО;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создание условий для дополнит. развития детей, расширение спектра предоставляемых услуг;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участие  в конкурсах, фестивалях, смотрах различного уровня;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обеспечение пожарной безопасности, условий охраны труда и др.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Система контроля выполнения ПР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 ПР – заведующий детским садом.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 несет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персональную ответственность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 ее реализацию, конечные результаты, целевое и эффективное использование выделяемых финансовых средств.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9400" y="152400"/>
            <a:ext cx="2362200" cy="457200"/>
          </a:xfrm>
          <a:prstGeom prst="rect">
            <a:avLst/>
          </a:prstGeom>
          <a:solidFill>
            <a:srgbClr val="4FBCFF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2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6629400" y="609600"/>
            <a:ext cx="2362200" cy="1295400"/>
          </a:xfrm>
          <a:prstGeom prst="foldedCorner">
            <a:avLst/>
          </a:prstGeom>
          <a:solidFill>
            <a:srgbClr val="E1F4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«Основные цели и задачи , сроки и этапы реализации, целевые индикаторы и показатели выполнения, система контроля»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33600" y="3276600"/>
          <a:ext cx="6553200" cy="6096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62800" y="228600"/>
            <a:ext cx="1828800" cy="457200"/>
          </a:xfrm>
          <a:prstGeom prst="rect">
            <a:avLst/>
          </a:prstGeom>
          <a:solidFill>
            <a:srgbClr val="72AF2F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3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7162800" y="685800"/>
            <a:ext cx="1828800" cy="914400"/>
          </a:xfrm>
          <a:prstGeom prst="foldedCorner">
            <a:avLst/>
          </a:prstGeom>
          <a:solidFill>
            <a:srgbClr val="E7F5D7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«Концепция и механизм реализации ПР»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0200" y="304800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 может применять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концепцию предыдущей программы развития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 незначительными изменениями.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0200" y="16764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Концепция ПР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 будущую модель управления ДОО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Концепция должна быть: актуальной; реалистичной; комплексной.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(описание концепции – не более 5 стр.)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00200" y="28194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Механизм управления реализацией ПР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 руководителю ДОО для тактического управления программой 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52600" y="3581400"/>
            <a:ext cx="7086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реализации программы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(приложение)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должно быть сделано?   →  Как это должно быть сделано? →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Где? →  Когда? → Кем? →  Сколько средств необходимо?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колонке «Финансирование» показатели представлены в виде дроби: </a:t>
            </a:r>
            <a:r>
              <a:rPr lang="ru-RU" u="heavy" dirty="0" smtClean="0">
                <a:latin typeface="Times New Roman" pitchFamily="18" charset="0"/>
                <a:cs typeface="Times New Roman" pitchFamily="18" charset="0"/>
              </a:rPr>
              <a:t>.    объем бюджетных средств    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внебюджетных средств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представлен в табличной форме и дополнен планом мероприятий на текущий год по месяцам.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934200" y="152400"/>
            <a:ext cx="1981200" cy="457200"/>
          </a:xfrm>
          <a:prstGeom prst="rect">
            <a:avLst/>
          </a:prstGeom>
          <a:solidFill>
            <a:srgbClr val="FF4F4F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4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6934200" y="609600"/>
            <a:ext cx="1981200" cy="914400"/>
          </a:xfrm>
          <a:prstGeom prst="foldedCorner">
            <a:avLst/>
          </a:prstGeom>
          <a:solidFill>
            <a:srgbClr val="FFDDD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«Обоснование ресурсного обеспечения ПР»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828800"/>
            <a:ext cx="731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Информация о финансовом обеспечении программы развития представляется в паспорте программы, </a:t>
            </a:r>
          </a:p>
          <a:p>
            <a:pPr algn="ctr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 затем детально по этапам в разделе 4.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Рабочая группа представляет руководителю ДОО рекомендации по корректировке финансирования с учетом произошедших изменений. Руководитель выносит данные рекомендации на заседание педагогического (управляющего) совета.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раздела составляет 2–3 страницы.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Целесообразно согласовать финансовое обеспечение программы развития с учредителем.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05600" y="228600"/>
            <a:ext cx="2286000" cy="457200"/>
          </a:xfrm>
          <a:prstGeom prst="rect">
            <a:avLst/>
          </a:prstGeom>
          <a:solidFill>
            <a:srgbClr val="FFFF00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5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6705600" y="685800"/>
            <a:ext cx="2286000" cy="838200"/>
          </a:xfrm>
          <a:prstGeom prst="foldedCorner">
            <a:avLst/>
          </a:prstGeom>
          <a:solidFill>
            <a:srgbClr val="FFFFD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«Оценка социально-экономической эффективности ПР»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1600200"/>
            <a:ext cx="7315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Целевые индикаторы: 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обеспеченность образовательного процесса квалифицированными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кадрами; 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применение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подхода в обучении как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ведущей технологии педагогического процесса; 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консультационное сопровождение родителей воспитанников;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психолого-педагогическое сопровождение образовательного процесса.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возможных рисков и действий по их предупреждению: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совмещение программы развития с уже существующими в ДОО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инновационными программами; 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расхождение педагогических работников во взглядах и подходах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 реализации программы развития; 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потребность в  научно-методическом обеспечении образов. процесса;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потребность в новых педагогических кадрах;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неприспособленность педагогического коллектива к новым условиям.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каждого из рисков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должны быть разработаны коррекционные действия.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K:\1444400033_1.jpg"/>
          <p:cNvPicPr>
            <a:picLocks noChangeAspect="1" noChangeArrowheads="1"/>
          </p:cNvPicPr>
          <p:nvPr/>
        </p:nvPicPr>
        <p:blipFill>
          <a:blip r:embed="rId4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77724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239000" y="228600"/>
            <a:ext cx="1752600" cy="457200"/>
          </a:xfrm>
          <a:prstGeom prst="rect">
            <a:avLst/>
          </a:prstGeom>
          <a:solidFill>
            <a:srgbClr val="9F5FCF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7239000" y="685800"/>
            <a:ext cx="1752600" cy="533400"/>
          </a:xfrm>
          <a:prstGeom prst="foldedCorner">
            <a:avLst/>
          </a:prstGeom>
          <a:solidFill>
            <a:srgbClr val="EDE2F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828800"/>
            <a:ext cx="7162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 сопровождающие ПР:</a:t>
            </a:r>
          </a:p>
          <a:p>
            <a:pPr algn="just">
              <a:lnSpc>
                <a:spcPct val="120000"/>
              </a:lnSpc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Методики мониторинга</a:t>
            </a:r>
          </a:p>
          <a:p>
            <a:pPr algn="just">
              <a:lnSpc>
                <a:spcPct val="120000"/>
              </a:lnSpc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Перечень образовательных программ</a:t>
            </a:r>
          </a:p>
          <a:p>
            <a:pPr algn="just">
              <a:lnSpc>
                <a:spcPct val="120000"/>
              </a:lnSpc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Анализ социального заказа</a:t>
            </a:r>
          </a:p>
          <a:p>
            <a:pPr algn="just">
              <a:lnSpc>
                <a:spcPct val="120000"/>
              </a:lnSpc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Приказы</a:t>
            </a:r>
          </a:p>
          <a:p>
            <a:pPr algn="just">
              <a:lnSpc>
                <a:spcPct val="120000"/>
              </a:lnSpc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Положение о программе развития, о ВТК по разработке ПР</a:t>
            </a:r>
          </a:p>
          <a:p>
            <a:pPr algn="just">
              <a:lnSpc>
                <a:spcPct val="120000"/>
              </a:lnSpc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Аналитические материалы</a:t>
            </a:r>
          </a:p>
          <a:p>
            <a:pPr algn="just">
              <a:lnSpc>
                <a:spcPct val="120000"/>
              </a:lnSpc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Планы и т.д.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K:\1444400033_1.jpg"/>
          <p:cNvPicPr>
            <a:picLocks noChangeAspect="1" noChangeArrowheads="1"/>
          </p:cNvPicPr>
          <p:nvPr/>
        </p:nvPicPr>
        <p:blipFill>
          <a:blip r:embed="rId4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676400" y="228600"/>
            <a:ext cx="7239000" cy="914400"/>
          </a:xfrm>
          <a:prstGeom prst="roundRect">
            <a:avLst/>
          </a:prstGeom>
          <a:solidFill>
            <a:srgbClr val="A7E8FF"/>
          </a:solidFill>
          <a:ln w="127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разработки и реализации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развития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1524000"/>
            <a:ext cx="6172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Аналитико-проектировочный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Анализ актуального состояния ДОО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Определение инновационной идеи как вектора развития;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Разработка и утверждение программы развития ДОО </a:t>
            </a:r>
          </a:p>
        </p:txBody>
      </p:sp>
      <p:sp>
        <p:nvSpPr>
          <p:cNvPr id="7" name="Овал 6"/>
          <p:cNvSpPr/>
          <p:nvPr/>
        </p:nvSpPr>
        <p:spPr>
          <a:xfrm>
            <a:off x="1752600" y="1676400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00200" y="5334000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76400" y="3505200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95600" y="3276600"/>
            <a:ext cx="6019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Практический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Разработка  и  реализация  системы  образовательных  и социальных  проектов  в  соответствии  с  целью  и  задачами программы развития ДОО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5600" y="51054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Итоговый (обобщающий)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Анализ  эффективности  и  экспертиза  результатов  реализации программы развития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Обобщение и распространение инновационного опыта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943100" y="3009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1867694" y="4914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" name="Picture 2" descr="K:\1444400033_1.jpg"/>
          <p:cNvPicPr>
            <a:picLocks noChangeAspect="1" noChangeArrowheads="1"/>
          </p:cNvPicPr>
          <p:nvPr/>
        </p:nvPicPr>
        <p:blipFill>
          <a:blip r:embed="rId4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0" y="152400"/>
            <a:ext cx="74676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Аналитическое и прогностическое обоснование программы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контексте ФГОС ДО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анализа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совокупности проблем и затруднений в области: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системы управления ДОО;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ресурсного обеспечения деятельности ДОО;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содержания и технологий образовательной деятельности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Объекты анализа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Законодательная и нормативная правовая база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Кадровые условия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Финансовые условия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Материально-технические условия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Психолого-педагогические условия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Развивающая предметно-пространственная среда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прогноза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Формулировка предвосхищаемого результата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инновационного развития ДОО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0" y="152400"/>
            <a:ext cx="7467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результативности реализации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развития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Уровень ресурсного обеспечения ДОО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(в т.ч. кадрового потенциала в контексте применения 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профессиональных стандартов)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Степень обновления содержания и технологий образовательной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деятельности ДОО в контексте ФГОС ДО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Наличие эффективных форм социального партнерства и сетевого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взаимодействия с другими организациями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3581400"/>
            <a:ext cx="7467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Позиционирование программы развития  ДОО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Размещение на сайте ДОО.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Обсуждение  в  профессиональном  и общественном  сообществах;  в 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рамках   работы коллегиальных органов управления ДОО.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Представление  результатов  инновационного развития ДОО в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публичных отчетах.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Презентация  инновационного  опыта  в  ходе научно-практических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мероприятий (конференций, семинаров, круглых столов и т.д.).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381000"/>
            <a:ext cx="7173759" cy="4800600"/>
          </a:xfrm>
          <a:prstGeom prst="rect">
            <a:avLst/>
          </a:prstGeom>
          <a:noFill/>
        </p:spPr>
        <p:txBody>
          <a:bodyPr wrap="none" rtlCol="0">
            <a:prstTxWarp prst="textButtonPour">
              <a:avLst>
                <a:gd name="adj1" fmla="val 10913085"/>
                <a:gd name="adj2" fmla="val 81718"/>
              </a:avLst>
            </a:prstTxWarp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latin typeface="Georgia" pitchFamily="18" charset="0"/>
              </a:rPr>
              <a:t>Какой должна быть программа развития?</a:t>
            </a:r>
            <a:endParaRPr lang="ru-RU" sz="2400" b="1" dirty="0">
              <a:solidFill>
                <a:srgbClr val="990000"/>
              </a:solidFill>
              <a:latin typeface="Georgia" pitchFamily="18" charset="0"/>
            </a:endParaRPr>
          </a:p>
        </p:txBody>
      </p:sp>
      <p:pic>
        <p:nvPicPr>
          <p:cNvPr id="6148" name="Picture 4" descr="C:\Users\пользователь\Desktop\Для 26.01.2018\Фон\ot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86000"/>
            <a:ext cx="5372100" cy="3581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6" name="Picture 2" descr="K:\1444400033_1.jpg"/>
          <p:cNvPicPr>
            <a:picLocks noChangeAspect="1" noChangeArrowheads="1"/>
          </p:cNvPicPr>
          <p:nvPr/>
        </p:nvPicPr>
        <p:blipFill>
          <a:blip r:embed="rId4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676400" y="228600"/>
            <a:ext cx="7239000" cy="685800"/>
          </a:xfrm>
          <a:prstGeom prst="roundRect">
            <a:avLst/>
          </a:prstGeom>
          <a:solidFill>
            <a:srgbClr val="CFAFE7"/>
          </a:solidFill>
          <a:ln w="127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Актуальные проблемы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итогам экспертизы программ развития ДОО)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Двойная волна 9"/>
          <p:cNvSpPr/>
          <p:nvPr/>
        </p:nvSpPr>
        <p:spPr>
          <a:xfrm>
            <a:off x="1676400" y="1066800"/>
            <a:ext cx="2667000" cy="1371600"/>
          </a:xfrm>
          <a:prstGeom prst="doubleWav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аналитического 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прогностического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обоснования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1600200" y="2590800"/>
            <a:ext cx="2667000" cy="1371600"/>
          </a:xfrm>
          <a:prstGeom prst="doubleWav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инновационной идеи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войная волна 11"/>
          <p:cNvSpPr/>
          <p:nvPr/>
        </p:nvSpPr>
        <p:spPr>
          <a:xfrm>
            <a:off x="1600200" y="4572000"/>
            <a:ext cx="2667000" cy="1371600"/>
          </a:xfrm>
          <a:prstGeom prst="doubleWav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области цели и задач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12192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Аналитическое и прогностическое обоснования программы без учета инновационной идеи, положенной в основу развития ДОО.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8200" y="274320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Отсутствие инновационной идеи.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Формулировка инновационной идеи развития без учета ресурсного потенциала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67200" y="3995678"/>
            <a:ext cx="495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Несоответствие цели, задач Программы заявленным нормативно-правовым документам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Глобализация цели и задач без учета ресурсных возможностей ДОО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Несоответствие цели и задач заявленным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результатам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Переписывание задач годового плана в план действий по реализации ПР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Отсутствие задач Программы по обеспечению информационной открытости ДОО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K:\1444400033_1.jpg"/>
          <p:cNvPicPr>
            <a:picLocks noChangeAspect="1" noChangeArrowheads="1"/>
          </p:cNvPicPr>
          <p:nvPr/>
        </p:nvPicPr>
        <p:blipFill>
          <a:blip r:embed="rId4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676400" y="228600"/>
            <a:ext cx="7239000" cy="685800"/>
          </a:xfrm>
          <a:prstGeom prst="roundRect">
            <a:avLst/>
          </a:prstGeom>
          <a:solidFill>
            <a:srgbClr val="CFAFE7"/>
          </a:solidFill>
          <a:ln w="127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Актуальные проблемы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итогам экспертизы программ развития ДОО)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Двойная волна 9"/>
          <p:cNvSpPr/>
          <p:nvPr/>
        </p:nvSpPr>
        <p:spPr>
          <a:xfrm>
            <a:off x="1676400" y="1066800"/>
            <a:ext cx="2667000" cy="1371600"/>
          </a:xfrm>
          <a:prstGeom prst="doubleWav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области концептуально-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ценностного обоснования  </a:t>
            </a:r>
          </a:p>
        </p:txBody>
      </p:sp>
      <p:sp>
        <p:nvSpPr>
          <p:cNvPr id="11" name="Двойная волна 10"/>
          <p:cNvSpPr/>
          <p:nvPr/>
        </p:nvSpPr>
        <p:spPr>
          <a:xfrm>
            <a:off x="1600200" y="2590800"/>
            <a:ext cx="2667000" cy="1371600"/>
          </a:xfrm>
          <a:prstGeom prst="doubleWav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области стратегических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этапов  разработки 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войная волна 11"/>
          <p:cNvSpPr/>
          <p:nvPr/>
        </p:nvSpPr>
        <p:spPr>
          <a:xfrm>
            <a:off x="1600200" y="4114800"/>
            <a:ext cx="2667000" cy="1219200"/>
          </a:xfrm>
          <a:prstGeom prst="doubleWav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области ресурсов реализации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9906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Ценностные основания представлены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абстрактно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Ценностные основания сформулированы без учета инновационной идеи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Ценностные основания не соотносятся с целями и задачами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Двойная волна 15"/>
          <p:cNvSpPr/>
          <p:nvPr/>
        </p:nvSpPr>
        <p:spPr>
          <a:xfrm>
            <a:off x="1600200" y="5410200"/>
            <a:ext cx="2667000" cy="1219200"/>
          </a:xfrm>
          <a:prstGeom prst="doubleWav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области ожидаемых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28956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определены стратегические этапы развития ДОО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Представленные этапы сформулированы в контексте текущего функционирования ДОО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43400" y="44958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Анализ и описание ресурсного обеспечения не соответствуют требованиям ФГОС ДО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43400" y="541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 не соотнесены с целью и задачами программы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Отсутствие количественных индикаторов результатов реализации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K:\1444400033_1.jpg"/>
          <p:cNvPicPr>
            <a:picLocks noChangeAspect="1" noChangeArrowheads="1"/>
          </p:cNvPicPr>
          <p:nvPr/>
        </p:nvPicPr>
        <p:blipFill>
          <a:blip r:embed="rId4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34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878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pic>
        <p:nvPicPr>
          <p:cNvPr id="4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981200" y="2286000"/>
            <a:ext cx="6563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Желаем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творческих успехов!</a:t>
            </a:r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152400"/>
            <a:ext cx="7010400" cy="762000"/>
          </a:xfrm>
          <a:prstGeom prst="roundRect">
            <a:avLst/>
          </a:prstGeom>
          <a:solidFill>
            <a:srgbClr val="FFFF6D"/>
          </a:solidFill>
          <a:ln w="127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Законодательная и нормативно-правовая база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разработки программы развития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1084957"/>
            <a:ext cx="7086600" cy="5773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Нормативно-правовые акты федерального уровня:</a:t>
            </a:r>
          </a:p>
          <a:p>
            <a:pPr lvl="0">
              <a:spcAft>
                <a:spcPts val="600"/>
              </a:spcAft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* Федеральный закон от  29.12.2012 №  273-ФЗ «Об образовании в РФ»; </a:t>
            </a:r>
          </a:p>
          <a:p>
            <a:pPr lvl="0">
              <a:spcAft>
                <a:spcPts val="600"/>
              </a:spcAft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* Концепция долгосрочного социально-экономического развития РФ</a:t>
            </a:r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 период до 2020 г., утв. распоряжением Правительства РФ от  17.11.2008 №  1662-р;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* Государственная программа РФ «Развитие образования»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  2013—2020 гг., утв. постановлением Правительства РФ от  15.04.2014 № 295;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Стратегия инновационного развития РФ</a:t>
            </a:r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 период до 2020 г., утв. распоряжением Правительства РФ от  08.12.2011 №  2227-р;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* Стратегия развития физической культуры и спорта в РФ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 период до 2020 г., утв. распоряжением Правительства РФ от  07.08.2009 №  1101-р;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* Концепция Федеральной целевой программы развития образования</a:t>
            </a:r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  2016—2020 гг., утв. распоряжением Правительства РФ от  29.12.2014 №  2765-р;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* Стратегия развития информационного общества в РФ</a:t>
            </a:r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утв. Президентом РФ  07.02.2008 №  Пр-212;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* Указ Президента РФ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от  07.05.2012 № 597 «О мероприятиях по реализации государственной социальной политики»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>
              <a:spcAft>
                <a:spcPts val="600"/>
              </a:spcAft>
            </a:pPr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Указ Президента РФ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от  07.05.2012 № 599 «О мерах по реализации государственной политики в области образования и науки»;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* ФГОС ДО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утв. приказом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России от  17.10.2013 № 1155;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2.4.1.3049–13, утв. постановлением Главного государственного санитарного врача РФ от  15.05.2013 №  26.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152400"/>
            <a:ext cx="7010400" cy="762000"/>
          </a:xfrm>
          <a:prstGeom prst="roundRect">
            <a:avLst/>
          </a:prstGeom>
          <a:solidFill>
            <a:srgbClr val="FFFF6D"/>
          </a:solidFill>
          <a:ln w="127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Законодательная и нормативно-правовая база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разработки программы развития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6400" y="1219200"/>
            <a:ext cx="7086600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Нормативно-правовые акты </a:t>
            </a:r>
          </a:p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регионального и муниципального уровней.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Локальные нормативные акты ДОО: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* Устав; </a:t>
            </a:r>
          </a:p>
          <a:p>
            <a:pPr lvl="0">
              <a:spcAft>
                <a:spcPts val="600"/>
              </a:spcAft>
            </a:pP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* Положение о программе развития ДОО;</a:t>
            </a:r>
          </a:p>
          <a:p>
            <a:pPr lvl="0">
              <a:spcAft>
                <a:spcPts val="600"/>
              </a:spcAft>
            </a:pP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* Приказы:</a:t>
            </a:r>
          </a:p>
          <a:p>
            <a:pPr lvl="0">
              <a:spcAft>
                <a:spcPts val="600"/>
              </a:spcAft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 разработке программы развития ДОО на определенный период;</a:t>
            </a:r>
          </a:p>
          <a:p>
            <a:pPr lvl="0">
              <a:spcAft>
                <a:spcPts val="600"/>
              </a:spcAft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об утверждении программы развития ДОО на определенный период;</a:t>
            </a:r>
          </a:p>
          <a:p>
            <a:pPr lvl="0">
              <a:spcAft>
                <a:spcPts val="600"/>
              </a:spcAft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 внесении изменений в программу развития ДОО на конкретный период;</a:t>
            </a:r>
          </a:p>
          <a:p>
            <a:pPr lvl="0">
              <a:spcAft>
                <a:spcPts val="600"/>
              </a:spcAft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 выполнении программы развития ДОО за определенный период;</a:t>
            </a:r>
          </a:p>
          <a:p>
            <a:pPr lvl="0">
              <a:spcAft>
                <a:spcPts val="1200"/>
              </a:spcAft>
            </a:pP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* Перспективный план работы ДОО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spcAft>
                <a:spcPts val="600"/>
              </a:spcAft>
            </a:pP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* Иные локальные акты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(справки, отчеты и др.)</a:t>
            </a:r>
          </a:p>
        </p:txBody>
      </p:sp>
      <p:pic>
        <p:nvPicPr>
          <p:cNvPr id="6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152400"/>
            <a:ext cx="7010400" cy="762000"/>
          </a:xfrm>
          <a:prstGeom prst="roundRect">
            <a:avLst/>
          </a:prstGeom>
          <a:solidFill>
            <a:srgbClr val="F68222"/>
          </a:solidFill>
          <a:ln w="127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рограммы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инструмент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стратегического планирования развития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8" name="Шестиугольник 7"/>
          <p:cNvSpPr/>
          <p:nvPr/>
        </p:nvSpPr>
        <p:spPr>
          <a:xfrm>
            <a:off x="4504312" y="3177953"/>
            <a:ext cx="1657992" cy="137963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190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6493688" y="2272560"/>
            <a:ext cx="1971020" cy="1600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1B6E8"/>
          </a:solidFill>
          <a:ln w="190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Актуаль-ность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ДОО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39718" y="2267572"/>
            <a:ext cx="1971020" cy="1600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B0F0"/>
          </a:solidFill>
          <a:ln w="190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Индиви-дуаль-ность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2139718" y="4196892"/>
            <a:ext cx="1971020" cy="1600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 w="190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Проект-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347798" y="5106229"/>
            <a:ext cx="1971020" cy="1600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1D6FF"/>
          </a:solidFill>
          <a:ln w="190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Систем-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ность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6447243" y="4193946"/>
            <a:ext cx="1971020" cy="1600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FAF"/>
          </a:solidFill>
          <a:ln w="190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Преем-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ствен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ность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4358684" y="1232221"/>
            <a:ext cx="1971020" cy="1600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DA1F7"/>
          </a:solidFill>
          <a:ln w="190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Прогнос-тичность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152400"/>
            <a:ext cx="7010400" cy="762000"/>
          </a:xfrm>
          <a:prstGeom prst="roundRect">
            <a:avLst/>
          </a:prstGeom>
          <a:solidFill>
            <a:srgbClr val="D1B6E8"/>
          </a:solidFill>
          <a:ln w="95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Признаки инновационной идеи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вектора развития ДОО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524000" y="1143000"/>
            <a:ext cx="6934200" cy="3048000"/>
          </a:xfrm>
          <a:prstGeom prst="roundRect">
            <a:avLst/>
          </a:prstGeom>
          <a:solidFill>
            <a:srgbClr val="A7E8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приоритетным направлениям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государственной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в области образования</a:t>
            </a:r>
          </a:p>
          <a:p>
            <a:pPr marL="342900" lvl="0" indent="-34290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социальному запросу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актуальному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ресурсному потенциалу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Новизна, индивидуальность ДОО, авторский характер;</a:t>
            </a:r>
          </a:p>
          <a:p>
            <a:pPr marL="342900" lvl="0" indent="-34290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в будущее,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перспективность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82836" y="4724400"/>
            <a:ext cx="4114800" cy="1905000"/>
          </a:xfrm>
          <a:prstGeom prst="roundRect">
            <a:avLst/>
          </a:prstGeom>
          <a:solidFill>
            <a:srgbClr val="FFDDD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</a:t>
            </a:r>
          </a:p>
          <a:p>
            <a:pPr marL="342900" lvl="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Передовая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</a:p>
          <a:p>
            <a:pPr marL="342900" lvl="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Авторские идеи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приоритеты педагогов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endParaRPr lang="ru-RU" dirty="0"/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8229600" y="2667000"/>
            <a:ext cx="762000" cy="2438400"/>
          </a:xfrm>
          <a:prstGeom prst="curvedLeftArrow">
            <a:avLst/>
          </a:prstGeom>
          <a:solidFill>
            <a:srgbClr val="CFAFE7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524000" y="4970318"/>
            <a:ext cx="3158836" cy="1371600"/>
          </a:xfrm>
          <a:prstGeom prst="rightArrow">
            <a:avLst>
              <a:gd name="adj1" fmla="val 56061"/>
              <a:gd name="adj2" fmla="val 37879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идей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457200"/>
            <a:ext cx="7010400" cy="609600"/>
          </a:xfrm>
          <a:prstGeom prst="roundRect">
            <a:avLst/>
          </a:prstGeom>
          <a:solidFill>
            <a:srgbClr val="A5B5F9"/>
          </a:solidFill>
          <a:ln w="127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Подходы к разработке программы развития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76400" y="1905000"/>
            <a:ext cx="5410200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ДОО заказывает разработку программы развития стороннему специалисту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76400" y="5181600"/>
            <a:ext cx="5410200" cy="1143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ДОО инициирует разработку программы развития, привлекая весь коллектив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76400" y="3505200"/>
            <a:ext cx="5410200" cy="1143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Программу развития разрабатывает администрация ДОО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Для 26.01.2018\Фон\27013ze74494b3.jpg"/>
          <p:cNvPicPr>
            <a:picLocks noChangeAspect="1" noChangeArrowheads="1"/>
          </p:cNvPicPr>
          <p:nvPr/>
        </p:nvPicPr>
        <p:blipFill>
          <a:blip r:embed="rId3" cstate="print"/>
          <a:srcRect l="8940" t="4545" r="8940" b="12121"/>
          <a:stretch>
            <a:fillRect/>
          </a:stretch>
        </p:blipFill>
        <p:spPr bwMode="auto">
          <a:xfrm>
            <a:off x="7239000" y="1828800"/>
            <a:ext cx="1676400" cy="12954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пользователь\Desktop\Для 26.01.2018\Фон\seo-uzmani-nedir-nasil-olunur-ne-kadar-maas-alir.jpg"/>
          <p:cNvPicPr>
            <a:picLocks noChangeAspect="1" noChangeArrowheads="1"/>
          </p:cNvPicPr>
          <p:nvPr/>
        </p:nvPicPr>
        <p:blipFill>
          <a:blip r:embed="rId4" cstate="print"/>
          <a:srcRect l="1190" r="1190"/>
          <a:stretch>
            <a:fillRect/>
          </a:stretch>
        </p:blipFill>
        <p:spPr bwMode="auto">
          <a:xfrm>
            <a:off x="7229168" y="5181600"/>
            <a:ext cx="1762432" cy="1143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пользователь\Desktop\Для 26.01.2018\Фон\7363855_stock-photo-business-challenge.jpg"/>
          <p:cNvPicPr>
            <a:picLocks noChangeAspect="1" noChangeArrowheads="1"/>
          </p:cNvPicPr>
          <p:nvPr/>
        </p:nvPicPr>
        <p:blipFill>
          <a:blip r:embed="rId5" cstate="print"/>
          <a:srcRect b="11557"/>
          <a:stretch>
            <a:fillRect/>
          </a:stretch>
        </p:blipFill>
        <p:spPr bwMode="auto">
          <a:xfrm>
            <a:off x="7162800" y="3505200"/>
            <a:ext cx="1828800" cy="12192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2" descr="K:\1444400033_1.jpg"/>
          <p:cNvPicPr>
            <a:picLocks noChangeAspect="1" noChangeArrowheads="1"/>
          </p:cNvPicPr>
          <p:nvPr/>
        </p:nvPicPr>
        <p:blipFill>
          <a:blip r:embed="rId6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:\Для 26.01.2018\Фон\beautiful-light-blue-backgrounds-240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457200"/>
            <a:ext cx="7010400" cy="60960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разработки программы развития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752600"/>
            <a:ext cx="7086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Заседание педагогического совета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руководителя,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утверждающий состав рабочей группы и мероприятия по разработке проекта программы развития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Составление и утверждение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плана мероприятий по подготовке проекта программы развития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Обобщение результатов исследований,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оценивание ресурсного обеспечения программы развития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029200" y="2133600"/>
            <a:ext cx="0" cy="45720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29200" y="3505200"/>
            <a:ext cx="0" cy="45720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29200" y="4572000"/>
            <a:ext cx="0" cy="45720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K:\1444400033_1.jpg"/>
          <p:cNvPicPr>
            <a:picLocks noChangeAspect="1" noChangeArrowheads="1"/>
          </p:cNvPicPr>
          <p:nvPr/>
        </p:nvPicPr>
        <p:blipFill>
          <a:blip r:embed="rId3" cstate="print"/>
          <a:srcRect r="80013"/>
          <a:stretch>
            <a:fillRect/>
          </a:stretch>
        </p:blipFill>
        <p:spPr bwMode="auto">
          <a:xfrm>
            <a:off x="2031" y="0"/>
            <a:ext cx="1369569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1762</Words>
  <Application>Microsoft Office PowerPoint</Application>
  <PresentationFormat>Экран (4:3)</PresentationFormat>
  <Paragraphs>448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Georgia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147</cp:revision>
  <dcterms:created xsi:type="dcterms:W3CDTF">2018-01-14T06:30:14Z</dcterms:created>
  <dcterms:modified xsi:type="dcterms:W3CDTF">2018-01-24T13:24:35Z</dcterms:modified>
</cp:coreProperties>
</file>