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0" r:id="rId4"/>
    <p:sldId id="268" r:id="rId5"/>
    <p:sldId id="261" r:id="rId6"/>
    <p:sldId id="262" r:id="rId7"/>
    <p:sldId id="263" r:id="rId8"/>
    <p:sldId id="264" r:id="rId9"/>
    <p:sldId id="266" r:id="rId10"/>
    <p:sldId id="267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FDF57-A31E-4DCE-9D2F-F00332C36F7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973A9-02AD-4AA7-AFB2-64747DF2F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973A9-02AD-4AA7-AFB2-64747DF2FC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2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s://vk.com/photo35644583_29554607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om/photo35644583_295538690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hyperlink" Target="https://vk.com/photo35644583_295546270" TargetMode="External"/><Relationship Id="rId9" Type="http://schemas.openxmlformats.org/officeDocument/2006/relationships/hyperlink" Target="https://vk.com/photo35644583_29554615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3286" y="188640"/>
            <a:ext cx="7772400" cy="1462471"/>
          </a:xfrm>
        </p:spPr>
        <p:txBody>
          <a:bodyPr/>
          <a:lstStyle/>
          <a:p>
            <a:r>
              <a:rPr lang="ru-RU" dirty="0"/>
              <a:t>«Театральные маски»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448" y="5827575"/>
            <a:ext cx="6400800" cy="8416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06407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43700" y="4657700"/>
            <a:ext cx="2060848" cy="2339752"/>
          </a:xfrm>
          <a:prstGeom prst="rect">
            <a:avLst/>
          </a:prstGeom>
        </p:spPr>
      </p:pic>
      <p:pic>
        <p:nvPicPr>
          <p:cNvPr id="5" name="Рисунок 4" descr="106407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1416" y="-91417"/>
            <a:ext cx="1868887" cy="2051720"/>
          </a:xfrm>
          <a:prstGeom prst="rect">
            <a:avLst/>
          </a:prstGeom>
        </p:spPr>
      </p:pic>
      <p:pic>
        <p:nvPicPr>
          <p:cNvPr id="1026" name="Picture 2" descr="C:\Users\User\Desktop\b13663f3b83843cb13256f74b450eb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5113"/>
            <a:ext cx="7362564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4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travel2britain.ru/wp-content/uploads/2011/01/brit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48265" cy="3870497"/>
          </a:xfrm>
          <a:prstGeom prst="rect">
            <a:avLst/>
          </a:prstGeom>
          <a:noFill/>
        </p:spPr>
      </p:pic>
      <p:pic>
        <p:nvPicPr>
          <p:cNvPr id="6" name="Picture 12" descr="http://travel-wiki.ru/images/articles/128/madame_tussauds4.jpg"/>
          <p:cNvPicPr>
            <a:picLocks noChangeAspect="1" noChangeArrowheads="1"/>
          </p:cNvPicPr>
          <p:nvPr/>
        </p:nvPicPr>
        <p:blipFill>
          <a:blip r:embed="rId3" cstate="print"/>
          <a:srcRect l="30712" r="17314"/>
          <a:stretch>
            <a:fillRect/>
          </a:stretch>
        </p:blipFill>
        <p:spPr bwMode="auto">
          <a:xfrm>
            <a:off x="6171518" y="4783"/>
            <a:ext cx="2972482" cy="4149080"/>
          </a:xfrm>
          <a:prstGeom prst="rect">
            <a:avLst/>
          </a:prstGeom>
          <a:noFill/>
        </p:spPr>
      </p:pic>
      <p:pic>
        <p:nvPicPr>
          <p:cNvPr id="7" name="Picture 8" descr="http://www.profi-forex.org/system/news/bjet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3771"/>
            <a:ext cx="4032448" cy="3014229"/>
          </a:xfrm>
          <a:prstGeom prst="rect">
            <a:avLst/>
          </a:prstGeom>
          <a:noFill/>
        </p:spPr>
      </p:pic>
      <p:pic>
        <p:nvPicPr>
          <p:cNvPr id="8" name="Picture 14" descr="http://static.kinokopilka.tv/system/images/screenshots/images/000/208/740/208740_original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28204" r="24413"/>
          <a:stretch>
            <a:fillRect/>
          </a:stretch>
        </p:blipFill>
        <p:spPr bwMode="auto">
          <a:xfrm>
            <a:off x="3645413" y="3843771"/>
            <a:ext cx="2539080" cy="3014229"/>
          </a:xfrm>
          <a:prstGeom prst="rect">
            <a:avLst/>
          </a:prstGeom>
          <a:noFill/>
        </p:spPr>
      </p:pic>
      <p:pic>
        <p:nvPicPr>
          <p:cNvPr id="6146" name="Picture 2" descr="C:\Users\User\Desktop\3b6c7f7981172c07fbad2394f3zj-raboty-dlya-detej-maska-iz-fetra-lunt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18" y="3871155"/>
            <a:ext cx="2972482" cy="30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8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9832" y="908720"/>
            <a:ext cx="5050904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Спасибо за внимание!</a:t>
            </a:r>
          </a:p>
        </p:txBody>
      </p:sp>
      <p:pic>
        <p:nvPicPr>
          <p:cNvPr id="5" name="Содержимое 4" descr="BTaAbab9c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1676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0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Маска – это специальная накладка, скрывающая лицо (иногда с изображением человеческого лица, звериной мордочки) с вырезами для глаз. С древних времен люди подметили, что быть кем-то, играть в кого-то легче в маске. Потому что маска помогает скрыть лицо, превратиться в волшебного героя. Театр начинается с игры. Достаточно надеть маску, изменить голос, походку и начинается театр. </a:t>
            </a:r>
          </a:p>
          <a:p>
            <a:pPr>
              <a:buNone/>
            </a:pPr>
            <a:endParaRPr lang="ru-RU" sz="2000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/>
          </a:p>
        </p:txBody>
      </p:sp>
      <p:pic>
        <p:nvPicPr>
          <p:cNvPr id="4" name="Объект 3" descr="0_8b7a7_54787abb_ori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-145431"/>
            <a:ext cx="4572000" cy="698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06407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2628" y="-72628"/>
            <a:ext cx="1484784" cy="1630040"/>
          </a:xfrm>
          <a:prstGeom prst="rect">
            <a:avLst/>
          </a:prstGeom>
        </p:spPr>
      </p:pic>
      <p:pic>
        <p:nvPicPr>
          <p:cNvPr id="6" name="Рисунок 5" descr="106407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43700" y="4657700"/>
            <a:ext cx="2060848" cy="23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Маски бывают самые разные. Они могут изображать зверей и героев сказок: чудовищ, весельчаков, ведьм, красавиц. Маска обязательно выражает характер персонажа. Обратите внимание, как меняются выражения маски от того, какие нарисованы глаза, брови, нос.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Маски могут улыбаться, сердиться, плакать, удивляться.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 descr="holzmasken-1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16632"/>
            <a:ext cx="4211960" cy="247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gelbjac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0101" y="4221088"/>
            <a:ext cx="298833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urgnar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609528"/>
            <a:ext cx="381642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06407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7123719" y="4691143"/>
            <a:ext cx="2060848" cy="2339752"/>
          </a:xfrm>
          <a:prstGeom prst="rect">
            <a:avLst/>
          </a:prstGeom>
        </p:spPr>
      </p:pic>
      <p:pic>
        <p:nvPicPr>
          <p:cNvPr id="11" name="Рисунок 10" descr="106407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8208" y="-88208"/>
            <a:ext cx="1803296" cy="19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3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3802472" cy="64533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           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народа были свои маски. Их делали из золота и серебра, украшали драгоценными камнями, выдалбливали из дерева, вырезали на них орнаменты и узоры.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России тоже были праздники с масками и чучелами. Например, на Рождество или Масленицу. Веселясь, люди наряжались в  костюмы и маски, а потому так и назывались – ряженые. 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Потом праздники и представления перешли с городских площадей на театральную сцену и появились театральные маски.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3e38ec14fb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2758" y="0"/>
            <a:ext cx="252028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User\Desktop\2712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924944"/>
            <a:ext cx="49910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87153939_large_1__69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2472" y="0"/>
            <a:ext cx="2713743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6407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943700" y="4657700"/>
            <a:ext cx="2060848" cy="2339752"/>
          </a:xfrm>
          <a:prstGeom prst="rect">
            <a:avLst/>
          </a:prstGeom>
        </p:spPr>
      </p:pic>
      <p:pic>
        <p:nvPicPr>
          <p:cNvPr id="9" name="Рисунок 8" descr="106407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6717" y="-86716"/>
            <a:ext cx="1772815" cy="19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9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3491880" cy="64533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Трагическая и комическая маски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применялись еще в древнем театре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древних греков и римлян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маски служили наиболее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удобным способом для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передачи характера ролей.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Маски преследовали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двоякую цель: заменяли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мимическую игру и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усиливали звук голоса,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что было чрезвычайно важно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представлениях на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обширных амфитеатрах, под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открытым небом, перед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лицом многотысячной толпы.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Маска надевалась вместе с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париком через голову, имела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отверстия для глаз и рта; </a:t>
            </a:r>
          </a:p>
          <a:p>
            <a:endParaRPr lang="ru-RU" dirty="0"/>
          </a:p>
        </p:txBody>
      </p:sp>
      <p:pic>
        <p:nvPicPr>
          <p:cNvPr id="5" name="Picture 8" descr="http://claralieu.files.wordpress.com/2012/10/mas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518" y="78855"/>
            <a:ext cx="5714481" cy="1845205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6/64/Mask_youngster_Louvre_S3044.jpg"/>
          <p:cNvPicPr>
            <a:picLocks noChangeAspect="1" noChangeArrowheads="1"/>
          </p:cNvPicPr>
          <p:nvPr/>
        </p:nvPicPr>
        <p:blipFill>
          <a:blip r:embed="rId3" cstate="print"/>
          <a:srcRect l="5704" t="2778" r="8736" b="5556"/>
          <a:stretch>
            <a:fillRect/>
          </a:stretch>
        </p:blipFill>
        <p:spPr bwMode="auto">
          <a:xfrm>
            <a:off x="3528394" y="1936187"/>
            <a:ext cx="1944216" cy="2160240"/>
          </a:xfrm>
          <a:prstGeom prst="rect">
            <a:avLst/>
          </a:prstGeom>
          <a:noFill/>
        </p:spPr>
      </p:pic>
      <p:pic>
        <p:nvPicPr>
          <p:cNvPr id="7" name="Picture 4" descr="http://antica-1.narod.ru/maska_190_2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959197"/>
            <a:ext cx="1763688" cy="2193123"/>
          </a:xfrm>
          <a:prstGeom prst="rect">
            <a:avLst/>
          </a:prstGeom>
          <a:noFill/>
        </p:spPr>
      </p:pic>
      <p:pic>
        <p:nvPicPr>
          <p:cNvPr id="8" name="Picture 2" descr="http://ic.pics.livejournal.com/d_chebatkov/49326313/64080/64080_600.jpg"/>
          <p:cNvPicPr>
            <a:picLocks noChangeAspect="1" noChangeArrowheads="1"/>
          </p:cNvPicPr>
          <p:nvPr/>
        </p:nvPicPr>
        <p:blipFill>
          <a:blip r:embed="rId5" cstate="print"/>
          <a:srcRect l="3226" r="3226"/>
          <a:stretch>
            <a:fillRect/>
          </a:stretch>
        </p:blipFill>
        <p:spPr bwMode="auto">
          <a:xfrm>
            <a:off x="5374108" y="1968215"/>
            <a:ext cx="2027629" cy="2160240"/>
          </a:xfrm>
          <a:prstGeom prst="rect">
            <a:avLst/>
          </a:prstGeom>
          <a:noFill/>
        </p:spPr>
      </p:pic>
      <p:pic>
        <p:nvPicPr>
          <p:cNvPr id="9" name="Picture 6" descr="http://farm9.staticflickr.com/8054/8380375983_3bda26fba9_o.jpg"/>
          <p:cNvPicPr>
            <a:picLocks noChangeAspect="1" noChangeArrowheads="1"/>
          </p:cNvPicPr>
          <p:nvPr/>
        </p:nvPicPr>
        <p:blipFill>
          <a:blip r:embed="rId6" cstate="print"/>
          <a:srcRect l="6200" r="6997"/>
          <a:stretch>
            <a:fillRect/>
          </a:stretch>
        </p:blipFill>
        <p:spPr bwMode="auto">
          <a:xfrm>
            <a:off x="7352070" y="4269701"/>
            <a:ext cx="1800200" cy="2588299"/>
          </a:xfrm>
          <a:prstGeom prst="rect">
            <a:avLst/>
          </a:prstGeom>
          <a:noFill/>
        </p:spPr>
      </p:pic>
      <p:pic>
        <p:nvPicPr>
          <p:cNvPr id="2050" name="Picture 2" descr="C:\Users\User\Desktop\9cc70c144950edc38716a3339e2fa929--tragedy-mask-comed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83" y="4197593"/>
            <a:ext cx="3829587" cy="25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106407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8539" y="-58539"/>
            <a:ext cx="1196752" cy="13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7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04664"/>
            <a:ext cx="3528392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Маски в восточном театре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стран востока до сих пор пользуется масками, хотя часто заменяет их маскообразным гримом.</a:t>
            </a:r>
          </a:p>
        </p:txBody>
      </p:sp>
      <p:pic>
        <p:nvPicPr>
          <p:cNvPr id="5" name="Рисунок 4" descr="img12.jpg (14023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701" y="0"/>
            <a:ext cx="244827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img11.jpg (12337 bytes)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411" y="-24714"/>
            <a:ext cx="2923589" cy="3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thumbs.dreamstime.com/thumb_35/11353984961tcR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850" y="3248513"/>
            <a:ext cx="2246898" cy="3434180"/>
          </a:xfrm>
          <a:prstGeom prst="rect">
            <a:avLst/>
          </a:prstGeom>
          <a:noFill/>
        </p:spPr>
      </p:pic>
      <p:pic>
        <p:nvPicPr>
          <p:cNvPr id="8" name="Рисунок 7" descr="img15.jpg (16057 bytes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26907"/>
            <a:ext cx="2106369" cy="344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16.jpg (13269 bytes)"/>
          <p:cNvPicPr/>
          <p:nvPr/>
        </p:nvPicPr>
        <p:blipFill>
          <a:blip r:embed="rId6" cstate="print"/>
          <a:srcRect r="68775"/>
          <a:stretch>
            <a:fillRect/>
          </a:stretch>
        </p:blipFill>
        <p:spPr bwMode="auto">
          <a:xfrm>
            <a:off x="6822385" y="3213434"/>
            <a:ext cx="2321615" cy="345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c484f76c754d56237b8c995b104f41c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" y="3231041"/>
            <a:ext cx="2437010" cy="34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106407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72628" y="-72627"/>
            <a:ext cx="1484786" cy="163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1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pics.livejournal.com/julia269/pic/0006hbg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028" r="21893"/>
          <a:stretch>
            <a:fillRect/>
          </a:stretch>
        </p:blipFill>
        <p:spPr bwMode="auto">
          <a:xfrm>
            <a:off x="0" y="0"/>
            <a:ext cx="3275856" cy="6858000"/>
          </a:xfrm>
          <a:prstGeom prst="rect">
            <a:avLst/>
          </a:prstGeom>
          <a:noFill/>
        </p:spPr>
      </p:pic>
      <p:pic>
        <p:nvPicPr>
          <p:cNvPr id="6" name="Picture 4" descr="http://www.orientstudio.ru/img/foto/kathakali.jpg"/>
          <p:cNvPicPr>
            <a:picLocks noChangeAspect="1" noChangeArrowheads="1"/>
          </p:cNvPicPr>
          <p:nvPr/>
        </p:nvPicPr>
        <p:blipFill>
          <a:blip r:embed="rId3" cstate="print"/>
          <a:srcRect l="22680"/>
          <a:stretch>
            <a:fillRect/>
          </a:stretch>
        </p:blipFill>
        <p:spPr bwMode="auto">
          <a:xfrm>
            <a:off x="3347864" y="74521"/>
            <a:ext cx="2304256" cy="3312369"/>
          </a:xfrm>
          <a:prstGeom prst="rect">
            <a:avLst/>
          </a:prstGeom>
          <a:noFill/>
        </p:spPr>
      </p:pic>
      <p:pic>
        <p:nvPicPr>
          <p:cNvPr id="7" name="Picture 6" descr="http://shkolazhizni.ru/img/content/i48/48515_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01009"/>
            <a:ext cx="5688632" cy="3342682"/>
          </a:xfrm>
          <a:prstGeom prst="rect">
            <a:avLst/>
          </a:prstGeom>
          <a:noFill/>
        </p:spPr>
      </p:pic>
      <p:pic>
        <p:nvPicPr>
          <p:cNvPr id="8" name="Picture 12" descr="Комаров, Мир наизнанку, &quot;1+1&quot; Индия, Виталий Нарыжкин, Шарад, Дмитриев"/>
          <p:cNvPicPr>
            <a:picLocks noChangeAspect="1" noChangeArrowheads="1"/>
          </p:cNvPicPr>
          <p:nvPr/>
        </p:nvPicPr>
        <p:blipFill>
          <a:blip r:embed="rId5" cstate="print"/>
          <a:srcRect l="13860" r="19361"/>
          <a:stretch>
            <a:fillRect/>
          </a:stretch>
        </p:blipFill>
        <p:spPr bwMode="auto">
          <a:xfrm>
            <a:off x="5737980" y="74521"/>
            <a:ext cx="3384376" cy="3304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51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3312368" cy="645333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Средневековые маски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 средневековой Европе маска была принадлежностью бродячих артистов. В XVI в. в Италии</a:t>
            </a:r>
            <a:r>
              <a:rPr lang="ru-RU" sz="55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возникла  комедия масок. В основе представления  был краткий сценарий и отдельные ситуации артисты импровизировали прямо на глазах у зрителей. Актер, выступивший удачно в какой-то маске, затем постоянно появлялся с ней на сцене; так возникло понятие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"амплуа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Кот – одна из любимых венецианских масок выглядит ярко, нарядно. В основе этой маски история о том, как привезенный из Китая кот переловил всех дворцовых мышей, а человек принесший кота дико  разбогател.</a:t>
            </a:r>
            <a:r>
              <a:rPr lang="en-GB" sz="55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s://pp.vk.me/c306303/v306303583/5a1d/qTmHRCyPoe8.jpg">
            <a:hlinkClick r:id="rId2"/>
          </p:cNvPr>
          <p:cNvPicPr/>
          <p:nvPr/>
        </p:nvPicPr>
        <p:blipFill>
          <a:blip r:embed="rId3" cstate="print"/>
          <a:srcRect l="34054" r="11082"/>
          <a:stretch>
            <a:fillRect/>
          </a:stretch>
        </p:blipFill>
        <p:spPr bwMode="auto">
          <a:xfrm>
            <a:off x="3248112" y="0"/>
            <a:ext cx="1872208" cy="346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vk.me/c306303/v306303583/5a54/FSos3yWcvdU.jpg">
            <a:hlinkClick r:id="rId4"/>
          </p:cNvPr>
          <p:cNvPicPr/>
          <p:nvPr/>
        </p:nvPicPr>
        <p:blipFill>
          <a:blip r:embed="rId5" cstate="print"/>
          <a:srcRect l="14067" r="13590"/>
          <a:stretch>
            <a:fillRect/>
          </a:stretch>
        </p:blipFill>
        <p:spPr bwMode="auto">
          <a:xfrm>
            <a:off x="5170645" y="0"/>
            <a:ext cx="2011599" cy="34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https://pp.vk.me/c306303/v306303583/596b/EuInoadaQfc.jpg">
            <a:hlinkClick r:id="rId6"/>
          </p:cNvPr>
          <p:cNvPicPr>
            <a:picLocks noGrp="1"/>
          </p:cNvPicPr>
          <p:nvPr>
            <p:ph sz="half" idx="2"/>
          </p:nvPr>
        </p:nvPicPr>
        <p:blipFill>
          <a:blip r:embed="rId7" cstate="print"/>
          <a:srcRect l="10559" r="11964"/>
          <a:stretch>
            <a:fillRect/>
          </a:stretch>
        </p:blipFill>
        <p:spPr bwMode="auto">
          <a:xfrm>
            <a:off x="6325344" y="3501007"/>
            <a:ext cx="2818656" cy="337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stihi.ru/pics/2010/04/20/80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2244" y="0"/>
            <a:ext cx="1948742" cy="3471053"/>
          </a:xfrm>
          <a:prstGeom prst="rect">
            <a:avLst/>
          </a:prstGeom>
          <a:noFill/>
        </p:spPr>
      </p:pic>
      <p:pic>
        <p:nvPicPr>
          <p:cNvPr id="9" name="Рисунок 8" descr="https://pp.vk.me/c306303/v306303583/5a25/bAYoGCAMeUU.jpg">
            <a:hlinkClick r:id="rId9"/>
          </p:cNvPr>
          <p:cNvPicPr/>
          <p:nvPr/>
        </p:nvPicPr>
        <p:blipFill>
          <a:blip r:embed="rId10" cstate="print"/>
          <a:srcRect l="19609" r="4049"/>
          <a:stretch>
            <a:fillRect/>
          </a:stretch>
        </p:blipFill>
        <p:spPr bwMode="auto">
          <a:xfrm>
            <a:off x="3248112" y="3501008"/>
            <a:ext cx="303407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064075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55017" y="-55017"/>
            <a:ext cx="1124744" cy="12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1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3024336" cy="2736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Современные маски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 время зрители встречаются с масками в детском театре, в театре кукол, цирке, пантомиме, мультипликации.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http://byaki.net/uploads/posts/2013-03/1363292438_0.jpg"/>
          <p:cNvPicPr>
            <a:picLocks noChangeAspect="1" noChangeArrowheads="1"/>
          </p:cNvPicPr>
          <p:nvPr/>
        </p:nvPicPr>
        <p:blipFill>
          <a:blip r:embed="rId2" cstate="print"/>
          <a:srcRect b="9007"/>
          <a:stretch>
            <a:fillRect/>
          </a:stretch>
        </p:blipFill>
        <p:spPr bwMode="auto">
          <a:xfrm>
            <a:off x="0" y="3140968"/>
            <a:ext cx="3131840" cy="3717032"/>
          </a:xfrm>
          <a:prstGeom prst="rect">
            <a:avLst/>
          </a:prstGeom>
          <a:noFill/>
        </p:spPr>
      </p:pic>
      <p:pic>
        <p:nvPicPr>
          <p:cNvPr id="6" name="Picture 4" descr="&quot;Всадник Cuprum&quot; (&quot;Кукольный формат&quot;). (Фото — goldenmask.ru)"/>
          <p:cNvPicPr>
            <a:picLocks noChangeAspect="1" noChangeArrowheads="1"/>
          </p:cNvPicPr>
          <p:nvPr/>
        </p:nvPicPr>
        <p:blipFill>
          <a:blip r:embed="rId3" cstate="print"/>
          <a:srcRect l="9651" r="13142"/>
          <a:stretch>
            <a:fillRect/>
          </a:stretch>
        </p:blipFill>
        <p:spPr bwMode="auto">
          <a:xfrm>
            <a:off x="6660232" y="5620"/>
            <a:ext cx="2483768" cy="3135348"/>
          </a:xfrm>
          <a:prstGeom prst="rect">
            <a:avLst/>
          </a:prstGeom>
          <a:noFill/>
        </p:spPr>
      </p:pic>
      <p:pic>
        <p:nvPicPr>
          <p:cNvPr id="5122" name="Picture 2" descr="C:\Users\User\Desktop\7022ecbffd9497dc767b37a6a8da6c8f--green-hats-circus-clow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91" y="3152725"/>
            <a:ext cx="2877669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78a4959s-19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32021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0e5133ee3e83302640e2d13e359588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924"/>
            <a:ext cx="3312368" cy="31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106407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84999" y="-85000"/>
            <a:ext cx="1737705" cy="19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6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294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«Театральные маски»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Михаил Маршев</cp:lastModifiedBy>
  <cp:revision>22</cp:revision>
  <dcterms:created xsi:type="dcterms:W3CDTF">2020-05-17T10:03:33Z</dcterms:created>
  <dcterms:modified xsi:type="dcterms:W3CDTF">2021-03-27T12:32:56Z</dcterms:modified>
</cp:coreProperties>
</file>